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sldIdLst>
    <p:sldId id="258" r:id="rId2"/>
    <p:sldId id="260" r:id="rId3"/>
    <p:sldId id="275" r:id="rId4"/>
    <p:sldId id="265" r:id="rId5"/>
    <p:sldId id="276" r:id="rId6"/>
    <p:sldId id="300" r:id="rId7"/>
    <p:sldId id="301" r:id="rId8"/>
    <p:sldId id="284" r:id="rId9"/>
    <p:sldId id="266" r:id="rId10"/>
    <p:sldId id="277" r:id="rId11"/>
    <p:sldId id="324" r:id="rId12"/>
    <p:sldId id="270" r:id="rId13"/>
    <p:sldId id="280" r:id="rId14"/>
    <p:sldId id="281" r:id="rId15"/>
    <p:sldId id="282" r:id="rId16"/>
    <p:sldId id="314" r:id="rId17"/>
    <p:sldId id="296" r:id="rId18"/>
    <p:sldId id="297" r:id="rId19"/>
    <p:sldId id="298" r:id="rId20"/>
    <p:sldId id="326" r:id="rId21"/>
    <p:sldId id="328" r:id="rId22"/>
    <p:sldId id="316" r:id="rId23"/>
    <p:sldId id="318" r:id="rId24"/>
    <p:sldId id="317" r:id="rId25"/>
    <p:sldId id="323" r:id="rId26"/>
    <p:sldId id="322" r:id="rId27"/>
    <p:sldId id="320" r:id="rId28"/>
    <p:sldId id="321" r:id="rId29"/>
    <p:sldId id="329" r:id="rId30"/>
    <p:sldId id="325" r:id="rId31"/>
    <p:sldId id="31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2CA"/>
    <a:srgbClr val="3C9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62" d="100"/>
          <a:sy n="62" d="100"/>
        </p:scale>
        <p:origin x="-8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6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1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2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6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1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8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9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7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1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5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hyperlink" Target="https://www.iconfinder.com/icons/4375054/logo_pi_raspberry_ic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70575" y="761596"/>
            <a:ext cx="7148282" cy="5804788"/>
            <a:chOff x="2486868" y="705449"/>
            <a:chExt cx="7148282" cy="5804788"/>
          </a:xfrm>
        </p:grpSpPr>
        <p:sp>
          <p:nvSpPr>
            <p:cNvPr id="22" name="평행 사변형 21"/>
            <p:cNvSpPr/>
            <p:nvPr/>
          </p:nvSpPr>
          <p:spPr>
            <a:xfrm rot="5400000" flipH="1" flipV="1">
              <a:off x="6429069" y="3247573"/>
              <a:ext cx="5497607" cy="914554"/>
            </a:xfrm>
            <a:prstGeom prst="parallelogram">
              <a:avLst>
                <a:gd name="adj" fmla="val 132217"/>
              </a:avLst>
            </a:pr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3841216" y="705449"/>
              <a:ext cx="5065486" cy="5225142"/>
            </a:xfrm>
            <a:prstGeom prst="round2SameRect">
              <a:avLst/>
            </a:prstGeom>
            <a:solidFill>
              <a:srgbClr val="3C92CA"/>
            </a:solidFill>
            <a:ln w="1111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86868" y="1807164"/>
              <a:ext cx="2708695" cy="4537495"/>
            </a:xfrm>
            <a:prstGeom prst="rect">
              <a:avLst/>
            </a:prstGeom>
            <a:solidFill>
              <a:srgbClr val="3C9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30846" y="4649688"/>
              <a:ext cx="4633004" cy="1860549"/>
            </a:xfrm>
            <a:prstGeom prst="rect">
              <a:avLst/>
            </a:prstGeom>
            <a:solidFill>
              <a:srgbClr val="3C9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/>
            <p:cNvCxnSpPr>
              <a:endCxn id="9" idx="2"/>
            </p:cNvCxnSpPr>
            <p:nvPr/>
          </p:nvCxnSpPr>
          <p:spPr>
            <a:xfrm>
              <a:off x="3841215" y="1807164"/>
              <a:ext cx="1" cy="86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906702" y="4486712"/>
              <a:ext cx="1" cy="104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5734046" y="1102600"/>
              <a:ext cx="1279825" cy="199749"/>
            </a:xfrm>
            <a:prstGeom prst="roundRect">
              <a:avLst>
                <a:gd name="adj" fmla="val 50000"/>
              </a:avLst>
            </a:prstGeom>
            <a:solidFill>
              <a:srgbClr val="6BA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4211332" y="2220005"/>
            <a:ext cx="55181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/>
              <a:t>얼굴인식을 </a:t>
            </a:r>
            <a:r>
              <a:rPr lang="ko-KR" altLang="en-US" sz="3200" b="1" dirty="0" smtClean="0"/>
              <a:t>통한</a:t>
            </a:r>
            <a:endParaRPr lang="en-US" altLang="ko-KR" sz="3200" b="1" dirty="0" smtClean="0"/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b="1" dirty="0" smtClean="0"/>
              <a:t> </a:t>
            </a:r>
            <a:r>
              <a:rPr lang="ko-KR" altLang="en-US" sz="3200" b="1" dirty="0"/>
              <a:t>자동 개폐 </a:t>
            </a:r>
            <a:r>
              <a:rPr lang="ko-KR" altLang="en-US" sz="3200" b="1" dirty="0" smtClean="0"/>
              <a:t>시스템</a:t>
            </a:r>
            <a:endParaRPr lang="en-US" altLang="ko-KR" sz="3200" b="1" dirty="0" smtClean="0"/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dirty="0" smtClean="0"/>
              <a:t>결</a:t>
            </a:r>
            <a:r>
              <a:rPr lang="ko-KR" altLang="en-US" sz="3200" b="1" dirty="0"/>
              <a:t>과</a:t>
            </a:r>
            <a:r>
              <a:rPr lang="ko-KR" altLang="en-US" sz="3200" b="1" dirty="0" smtClean="0"/>
              <a:t> 보고서</a:t>
            </a:r>
            <a:endParaRPr lang="ko-KR" altLang="en-US" sz="3200" b="1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8105" y="4705835"/>
            <a:ext cx="1406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E-coder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9856" y="1412776"/>
            <a:ext cx="396044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75920" y="149144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얼굴 인식 </a:t>
            </a:r>
            <a:r>
              <a:rPr lang="ko-KR" altLang="en-US" b="1" dirty="0" err="1"/>
              <a:t>도어락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5519137" y="5300700"/>
            <a:ext cx="1224136" cy="551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83133" y="5330107"/>
            <a:ext cx="1296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얼굴을 </a:t>
            </a:r>
            <a:endParaRPr lang="en-US" altLang="ko-KR" sz="1300" dirty="0"/>
          </a:p>
          <a:p>
            <a:pPr algn="ctr"/>
            <a:r>
              <a:rPr lang="ko-KR" altLang="en-US" sz="1300" dirty="0"/>
              <a:t>등록한다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2605608" y="1658164"/>
            <a:ext cx="1079176" cy="1215007"/>
            <a:chOff x="1403648" y="1059394"/>
            <a:chExt cx="1079176" cy="121500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059394"/>
              <a:ext cx="864096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74712" y="1951236"/>
              <a:ext cx="10081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/>
                <a:t>사용자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35501" y="3716951"/>
            <a:ext cx="1008112" cy="1405356"/>
            <a:chOff x="871355" y="3220197"/>
            <a:chExt cx="1008112" cy="140535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52" y="3220197"/>
              <a:ext cx="864096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71355" y="3933056"/>
              <a:ext cx="100811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 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등록된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사용자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271827" y="3692589"/>
            <a:ext cx="1008112" cy="1575415"/>
            <a:chOff x="2069867" y="3093819"/>
            <a:chExt cx="1008112" cy="157541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612" y="3093819"/>
              <a:ext cx="864096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069867" y="3776682"/>
              <a:ext cx="10081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 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등록되지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않은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사용자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204937" y="4344931"/>
            <a:ext cx="1224136" cy="476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060921" y="4344931"/>
            <a:ext cx="15121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&lt;&lt;actor&gt;&gt;</a:t>
            </a:r>
          </a:p>
          <a:p>
            <a:pPr algn="ctr"/>
            <a:r>
              <a:rPr lang="ko-KR" altLang="en-US" sz="1300" dirty="0"/>
              <a:t>카메라</a:t>
            </a:r>
          </a:p>
        </p:txBody>
      </p:sp>
      <p:sp>
        <p:nvSpPr>
          <p:cNvPr id="21" name="타원 20"/>
          <p:cNvSpPr/>
          <p:nvPr/>
        </p:nvSpPr>
        <p:spPr>
          <a:xfrm>
            <a:off x="5159896" y="2301680"/>
            <a:ext cx="1224136" cy="551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41894" y="2380728"/>
            <a:ext cx="1296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문 개방이</a:t>
            </a:r>
            <a:endParaRPr lang="en-US" altLang="ko-KR" sz="1300" dirty="0"/>
          </a:p>
          <a:p>
            <a:pPr algn="ctr"/>
            <a:r>
              <a:rPr lang="ko-KR" altLang="en-US" sz="1300" dirty="0"/>
              <a:t>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23" name="타원 22"/>
          <p:cNvSpPr/>
          <p:nvPr/>
        </p:nvSpPr>
        <p:spPr>
          <a:xfrm>
            <a:off x="6168008" y="4025871"/>
            <a:ext cx="1224136" cy="551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138682" y="4086366"/>
            <a:ext cx="1296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사용자 얼굴이 </a:t>
            </a:r>
            <a:endParaRPr lang="en-US" altLang="ko-KR" sz="1300" dirty="0"/>
          </a:p>
          <a:p>
            <a:pPr algn="ctr"/>
            <a:r>
              <a:rPr lang="ko-KR" altLang="en-US" sz="1300" dirty="0"/>
              <a:t>인식된다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25" name="직선 화살표 연결선 24"/>
          <p:cNvCxnSpPr>
            <a:stCxn id="21" idx="6"/>
            <a:endCxn id="24" idx="0"/>
          </p:cNvCxnSpPr>
          <p:nvPr/>
        </p:nvCxnSpPr>
        <p:spPr>
          <a:xfrm>
            <a:off x="6384032" y="2577309"/>
            <a:ext cx="402722" cy="1509057"/>
          </a:xfrm>
          <a:prstGeom prst="straightConnector1">
            <a:avLst/>
          </a:prstGeom>
          <a:ln w="3492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23193" y="3250562"/>
            <a:ext cx="7560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include</a:t>
            </a:r>
            <a:endParaRPr lang="ko-KR" altLang="en-US" sz="1300" dirty="0"/>
          </a:p>
        </p:txBody>
      </p:sp>
      <p:cxnSp>
        <p:nvCxnSpPr>
          <p:cNvPr id="30" name="직선 연결선 29"/>
          <p:cNvCxnSpPr>
            <a:stCxn id="23" idx="6"/>
          </p:cNvCxnSpPr>
          <p:nvPr/>
        </p:nvCxnSpPr>
        <p:spPr>
          <a:xfrm>
            <a:off x="7392144" y="4301500"/>
            <a:ext cx="1815552" cy="25518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/>
          <p:cNvCxnSpPr>
            <a:endCxn id="24" idx="1"/>
          </p:cNvCxnSpPr>
          <p:nvPr/>
        </p:nvCxnSpPr>
        <p:spPr>
          <a:xfrm>
            <a:off x="3961346" y="4025871"/>
            <a:ext cx="2177337" cy="30671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1030"/>
          <p:cNvCxnSpPr>
            <a:endCxn id="13" idx="1"/>
          </p:cNvCxnSpPr>
          <p:nvPr/>
        </p:nvCxnSpPr>
        <p:spPr>
          <a:xfrm>
            <a:off x="4202668" y="5029200"/>
            <a:ext cx="1280465" cy="54712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/>
          <p:cNvCxnSpPr/>
          <p:nvPr/>
        </p:nvCxnSpPr>
        <p:spPr>
          <a:xfrm>
            <a:off x="3338572" y="2132857"/>
            <a:ext cx="1834208" cy="43038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이등변 삼각형 1054"/>
          <p:cNvSpPr/>
          <p:nvPr/>
        </p:nvSpPr>
        <p:spPr>
          <a:xfrm>
            <a:off x="2762614" y="2852482"/>
            <a:ext cx="187786" cy="16333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7" name="직선 연결선 1056"/>
          <p:cNvCxnSpPr/>
          <p:nvPr/>
        </p:nvCxnSpPr>
        <p:spPr>
          <a:xfrm flipH="1">
            <a:off x="2552147" y="2993763"/>
            <a:ext cx="304361" cy="77186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>
            <a:off x="3220868" y="2865598"/>
            <a:ext cx="187786" cy="16333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stCxn id="71" idx="3"/>
          </p:cNvCxnSpPr>
          <p:nvPr/>
        </p:nvCxnSpPr>
        <p:spPr>
          <a:xfrm>
            <a:off x="3314761" y="3028935"/>
            <a:ext cx="379790" cy="68801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63680" y="3072537"/>
            <a:ext cx="15121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&lt;&lt;actor&gt;&gt;</a:t>
            </a:r>
          </a:p>
          <a:p>
            <a:pPr algn="ctr"/>
            <a:r>
              <a:rPr lang="ko-KR" altLang="en-US" sz="1300" dirty="0" err="1"/>
              <a:t>도어락</a:t>
            </a:r>
            <a:endParaRPr lang="ko-KR" altLang="en-US" sz="1300" dirty="0"/>
          </a:p>
        </p:txBody>
      </p:sp>
      <p:sp>
        <p:nvSpPr>
          <p:cNvPr id="34" name="직사각형 33"/>
          <p:cNvSpPr/>
          <p:nvPr/>
        </p:nvSpPr>
        <p:spPr>
          <a:xfrm>
            <a:off x="9207696" y="3093438"/>
            <a:ext cx="1224136" cy="476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stCxn id="22" idx="3"/>
            <a:endCxn id="34" idx="1"/>
          </p:cNvCxnSpPr>
          <p:nvPr/>
        </p:nvCxnSpPr>
        <p:spPr>
          <a:xfrm>
            <a:off x="6438038" y="2626950"/>
            <a:ext cx="2769658" cy="70488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0173" y="350328"/>
            <a:ext cx="6637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유즈케이스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173" y="350328"/>
            <a:ext cx="6637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유즈케이스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명세서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8" y="1354811"/>
            <a:ext cx="3800224" cy="15497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01" y="1354812"/>
            <a:ext cx="4333829" cy="15544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01" y="3346236"/>
            <a:ext cx="4333829" cy="17492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802" y="5298230"/>
            <a:ext cx="4333828" cy="1240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346236"/>
            <a:ext cx="3871163" cy="31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품질적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7089" y="1726007"/>
            <a:ext cx="10066421" cy="3997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b="1" dirty="0" smtClean="0"/>
              <a:t>편리성 </a:t>
            </a:r>
            <a:r>
              <a:rPr lang="en-US" altLang="ko-KR" sz="2500" b="1" dirty="0"/>
              <a:t>- Face ID</a:t>
            </a:r>
            <a:r>
              <a:rPr lang="ko-KR" altLang="en-US" sz="2500" b="1" dirty="0"/>
              <a:t>를 등록한 </a:t>
            </a:r>
            <a:r>
              <a:rPr lang="ko-KR" altLang="en-US" sz="2500" b="1" dirty="0" smtClean="0"/>
              <a:t>사용자 </a:t>
            </a:r>
            <a:r>
              <a:rPr lang="ko-KR" altLang="en-US" sz="2500" b="1" dirty="0"/>
              <a:t>방문 </a:t>
            </a:r>
            <a:r>
              <a:rPr lang="ko-KR" altLang="en-US" sz="2500" b="1" dirty="0" smtClean="0"/>
              <a:t>시</a:t>
            </a:r>
            <a:r>
              <a:rPr lang="en-US" altLang="ko-KR" sz="2500" b="1" dirty="0" smtClean="0"/>
              <a:t>, </a:t>
            </a:r>
          </a:p>
          <a:p>
            <a:r>
              <a:rPr lang="en-US" altLang="ko-KR" sz="2500" b="1" dirty="0"/>
              <a:t> </a:t>
            </a:r>
            <a:r>
              <a:rPr lang="en-US" altLang="ko-KR" sz="2500" b="1" dirty="0" smtClean="0"/>
              <a:t>               5</a:t>
            </a:r>
            <a:r>
              <a:rPr lang="ko-KR" altLang="en-US" sz="2500" b="1" dirty="0" smtClean="0"/>
              <a:t>초</a:t>
            </a:r>
            <a:r>
              <a:rPr lang="en-US" altLang="ko-KR" sz="2500" b="1" dirty="0" smtClean="0"/>
              <a:t> </a:t>
            </a:r>
            <a:r>
              <a:rPr lang="ko-KR" altLang="en-US" sz="2500" b="1" dirty="0"/>
              <a:t>이내로 </a:t>
            </a:r>
            <a:r>
              <a:rPr lang="ko-KR" altLang="en-US" sz="2500" b="1" dirty="0" smtClean="0"/>
              <a:t>인식하여 출입 가능</a:t>
            </a:r>
            <a:r>
              <a:rPr lang="en-US" altLang="ko-KR" sz="25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 smtClean="0"/>
              <a:t> </a:t>
            </a:r>
            <a:r>
              <a:rPr lang="ko-KR" altLang="en-US" sz="2500" b="1" dirty="0" err="1" smtClean="0"/>
              <a:t>보안성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-</a:t>
            </a:r>
            <a:r>
              <a:rPr lang="ko-KR" altLang="en-US" sz="2500" b="1" dirty="0" smtClean="0"/>
              <a:t> </a:t>
            </a:r>
            <a:r>
              <a:rPr lang="ko-KR" altLang="en-US" sz="2500" b="1" dirty="0" err="1"/>
              <a:t>라즈베리파이에</a:t>
            </a:r>
            <a:r>
              <a:rPr lang="ko-KR" altLang="en-US" sz="2500" b="1" dirty="0"/>
              <a:t> </a:t>
            </a:r>
            <a:r>
              <a:rPr lang="ko-KR" altLang="en-US" sz="2500" b="1" dirty="0" smtClean="0"/>
              <a:t>등록되지 않은 사용자의 접근이 불가</a:t>
            </a:r>
            <a:r>
              <a:rPr lang="en-US" altLang="ko-KR" sz="25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/>
              <a:t> </a:t>
            </a:r>
            <a:r>
              <a:rPr lang="ko-KR" altLang="en-US" sz="2500" b="1" dirty="0" smtClean="0"/>
              <a:t>사용성 </a:t>
            </a:r>
            <a:r>
              <a:rPr lang="en-US" altLang="ko-KR" sz="2500" b="1" dirty="0" smtClean="0"/>
              <a:t>- </a:t>
            </a:r>
            <a:r>
              <a:rPr lang="ko-KR" altLang="ko-KR" sz="2500" b="1" kern="100" dirty="0" smtClean="0"/>
              <a:t>밤과 같이 조도가 낮을 시</a:t>
            </a:r>
            <a:r>
              <a:rPr lang="en-US" altLang="ko-KR" sz="2500" b="1" kern="100" dirty="0" smtClean="0"/>
              <a:t>, led</a:t>
            </a:r>
            <a:r>
              <a:rPr lang="ko-KR" altLang="en-US" sz="2500" b="1" kern="100" dirty="0" smtClean="0"/>
              <a:t>를 카메라에 부착하여 </a:t>
            </a:r>
            <a:r>
              <a:rPr lang="ko-KR" altLang="ko-KR" sz="2500" b="1" kern="100" dirty="0" smtClean="0"/>
              <a:t> </a:t>
            </a:r>
            <a:endParaRPr lang="en-US" altLang="ko-KR" sz="2500" b="1" kern="100" dirty="0" smtClean="0"/>
          </a:p>
          <a:p>
            <a:pPr>
              <a:lnSpc>
                <a:spcPct val="115000"/>
              </a:lnSpc>
            </a:pPr>
            <a:r>
              <a:rPr lang="en-US" altLang="ko-KR" sz="2500" b="1" kern="100" dirty="0" smtClean="0"/>
              <a:t>                </a:t>
            </a:r>
            <a:r>
              <a:rPr lang="ko-KR" altLang="ko-KR" sz="2500" b="1" kern="100" dirty="0" smtClean="0"/>
              <a:t>얼굴 인식을 가능하게 한다</a:t>
            </a:r>
            <a:r>
              <a:rPr lang="en-US" altLang="ko-KR" sz="2500" b="1" kern="100" dirty="0" smtClean="0"/>
              <a:t>.</a:t>
            </a:r>
            <a:endParaRPr lang="ko-KR" altLang="ko-KR" sz="2500" b="1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b="1" dirty="0" smtClean="0"/>
              <a:t> 안전성 </a:t>
            </a:r>
            <a:r>
              <a:rPr lang="en-US" altLang="ko-KR" sz="2500" b="1" dirty="0" smtClean="0"/>
              <a:t>- </a:t>
            </a:r>
            <a:r>
              <a:rPr lang="ko-KR" altLang="en-US" sz="2500" b="1" dirty="0" smtClean="0"/>
              <a:t>외부전원이 차단되거나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운영 </a:t>
            </a:r>
            <a:r>
              <a:rPr lang="ko-KR" altLang="en-US" sz="2500" b="1" dirty="0"/>
              <a:t>장비의 문제 발생 </a:t>
            </a:r>
            <a:r>
              <a:rPr lang="ko-KR" altLang="en-US" sz="2500" b="1" dirty="0" smtClean="0"/>
              <a:t>대비</a:t>
            </a:r>
            <a:r>
              <a:rPr lang="en-US" altLang="ko-KR" sz="2500" b="1" dirty="0"/>
              <a:t>.</a:t>
            </a:r>
            <a:r>
              <a:rPr lang="en-US" altLang="ko-KR" sz="2500" b="1" dirty="0" smtClean="0"/>
              <a:t>  </a:t>
            </a:r>
          </a:p>
          <a:p>
            <a:r>
              <a:rPr lang="en-US" altLang="ko-KR" sz="2500" b="1" dirty="0" smtClean="0"/>
              <a:t>           </a:t>
            </a:r>
            <a:r>
              <a:rPr lang="ko-KR" altLang="en-US" sz="2500" b="1" dirty="0" smtClean="0"/>
              <a:t>    별도의 전원 장치</a:t>
            </a:r>
            <a:r>
              <a:rPr lang="en-US" altLang="ko-KR" sz="2500" b="1" dirty="0" smtClean="0"/>
              <a:t>(</a:t>
            </a:r>
            <a:r>
              <a:rPr lang="ko-KR" altLang="en-US" sz="2500" b="1" dirty="0" smtClean="0"/>
              <a:t>보조 배터리</a:t>
            </a:r>
            <a:r>
              <a:rPr lang="en-US" altLang="ko-KR" sz="2500" b="1" dirty="0" smtClean="0"/>
              <a:t>)</a:t>
            </a:r>
            <a:r>
              <a:rPr lang="ko-KR" altLang="en-US" sz="2500" b="1" dirty="0" smtClean="0"/>
              <a:t>와 장비 구축</a:t>
            </a:r>
            <a:r>
              <a:rPr lang="en-US" altLang="ko-KR" sz="2500" b="1" dirty="0" smtClean="0"/>
              <a:t>.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129970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QAQ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우선 순위표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0147" y="1771035"/>
            <a:ext cx="885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53830"/>
              </p:ext>
            </p:extLst>
          </p:nvPr>
        </p:nvGraphicFramePr>
        <p:xfrm>
          <a:off x="936910" y="1332975"/>
          <a:ext cx="10399146" cy="3922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8321">
                  <a:extLst>
                    <a:ext uri="{9D8B030D-6E8A-4147-A177-3AD203B41FA5}">
                      <a16:colId xmlns:a16="http://schemas.microsoft.com/office/drawing/2014/main" xmlns="" val="51903109"/>
                    </a:ext>
                  </a:extLst>
                </a:gridCol>
                <a:gridCol w="1266913">
                  <a:extLst>
                    <a:ext uri="{9D8B030D-6E8A-4147-A177-3AD203B41FA5}">
                      <a16:colId xmlns:a16="http://schemas.microsoft.com/office/drawing/2014/main" xmlns="" val="611589303"/>
                    </a:ext>
                  </a:extLst>
                </a:gridCol>
                <a:gridCol w="6569257">
                  <a:extLst>
                    <a:ext uri="{9D8B030D-6E8A-4147-A177-3AD203B41FA5}">
                      <a16:colId xmlns:a16="http://schemas.microsoft.com/office/drawing/2014/main" xmlns="" val="50629957"/>
                    </a:ext>
                  </a:extLst>
                </a:gridCol>
                <a:gridCol w="852084">
                  <a:extLst>
                    <a:ext uri="{9D8B030D-6E8A-4147-A177-3AD203B41FA5}">
                      <a16:colId xmlns:a16="http://schemas.microsoft.com/office/drawing/2014/main" xmlns="" val="1352915131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xmlns="" val="3548381395"/>
                    </a:ext>
                  </a:extLst>
                </a:gridCol>
              </a:tblGrid>
              <a:tr h="2560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품질 속성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속성 상세화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시나리오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우선순위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0347971"/>
                  </a:ext>
                </a:extLst>
              </a:tr>
              <a:tr h="321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중요성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난이도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70905567"/>
                  </a:ext>
                </a:extLst>
              </a:tr>
              <a:tr h="795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5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err="1" smtClean="0">
                          <a:effectLst/>
                        </a:rPr>
                        <a:t>사용성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사용자에 </a:t>
                      </a:r>
                      <a:r>
                        <a:rPr lang="en-US" altLang="ko-KR" sz="1500" kern="100" dirty="0" smtClean="0">
                          <a:effectLst/>
                        </a:rPr>
                        <a:t>  </a:t>
                      </a:r>
                      <a:r>
                        <a:rPr lang="ko-KR" sz="1500" kern="100" dirty="0" smtClean="0">
                          <a:effectLst/>
                        </a:rPr>
                        <a:t>따른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자동응답 </a:t>
                      </a:r>
                      <a:r>
                        <a:rPr lang="en-US" altLang="ko-KR" sz="1500" kern="100" dirty="0" smtClean="0">
                          <a:effectLst/>
                        </a:rPr>
                        <a:t>   </a:t>
                      </a:r>
                      <a:r>
                        <a:rPr lang="ko-KR" sz="1500" kern="100" dirty="0" smtClean="0">
                          <a:effectLst/>
                        </a:rPr>
                        <a:t>시스템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등록된 사용자 출입</a:t>
                      </a:r>
                      <a:r>
                        <a:rPr lang="en-US" sz="1500" kern="100" dirty="0">
                          <a:effectLst/>
                        </a:rPr>
                        <a:t> </a:t>
                      </a:r>
                      <a:r>
                        <a:rPr lang="en-US" sz="1500" kern="100" dirty="0" smtClean="0">
                          <a:effectLst/>
                        </a:rPr>
                        <a:t>– </a:t>
                      </a:r>
                      <a:r>
                        <a:rPr lang="ko-KR" altLang="en-US" sz="1500" kern="100" dirty="0" smtClean="0">
                          <a:effectLst/>
                        </a:rPr>
                        <a:t>디스플레이에 해당 사용자의 이름이 표기된다</a:t>
                      </a:r>
                      <a:r>
                        <a:rPr lang="en-US" altLang="ko-KR" sz="1500" kern="100" dirty="0" smtClean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500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등록이 </a:t>
                      </a:r>
                      <a:r>
                        <a:rPr lang="ko-KR" sz="1500" kern="100" dirty="0">
                          <a:effectLst/>
                        </a:rPr>
                        <a:t>안 된 사용자 출입</a:t>
                      </a:r>
                      <a:r>
                        <a:rPr lang="en-US" sz="1500" kern="100" dirty="0">
                          <a:effectLst/>
                        </a:rPr>
                        <a:t> </a:t>
                      </a:r>
                      <a:r>
                        <a:rPr lang="en-US" sz="1500" kern="100" dirty="0" smtClean="0">
                          <a:effectLst/>
                        </a:rPr>
                        <a:t>– UNKNOWN</a:t>
                      </a:r>
                      <a:r>
                        <a:rPr lang="ko-KR" altLang="en-US" sz="1500" kern="100" dirty="0" smtClean="0">
                          <a:effectLst/>
                        </a:rPr>
                        <a:t>이라고 표기된다</a:t>
                      </a:r>
                      <a:r>
                        <a:rPr lang="en-US" altLang="ko-KR" sz="1500" kern="100" dirty="0" smtClean="0">
                          <a:effectLst/>
                        </a:rPr>
                        <a:t>.</a:t>
                      </a:r>
                      <a:r>
                        <a:rPr lang="en-US" sz="1500" kern="100" baseline="0" dirty="0" smtClean="0">
                          <a:effectLst/>
                        </a:rPr>
                        <a:t> 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L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L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96430989"/>
                  </a:ext>
                </a:extLst>
              </a:tr>
              <a:tr h="752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보안성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err="1">
                          <a:effectLst/>
                        </a:rPr>
                        <a:t>저장파일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암호화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타인이 이를 제거하거나 사용자의 실수로 파일이 삭제되는 경우를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방지하기 </a:t>
                      </a:r>
                      <a:r>
                        <a:rPr lang="ko-KR" sz="1500" kern="100" dirty="0">
                          <a:effectLst/>
                        </a:rPr>
                        <a:t>위해 저장되는 시점에 </a:t>
                      </a:r>
                      <a:r>
                        <a:rPr lang="ko-KR" sz="1500" kern="100" dirty="0" smtClean="0">
                          <a:effectLst/>
                        </a:rPr>
                        <a:t>암호화를 </a:t>
                      </a:r>
                      <a:r>
                        <a:rPr lang="ko-KR" sz="1500" kern="100" dirty="0">
                          <a:effectLst/>
                        </a:rPr>
                        <a:t>시킨다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M</a:t>
                      </a:r>
                      <a:endParaRPr lang="ko-KR" sz="3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M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544617"/>
                  </a:ext>
                </a:extLst>
              </a:tr>
              <a:tr h="752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편리성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인식의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실시간성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얼굴 인식으로 문 출입 시</a:t>
                      </a:r>
                      <a:r>
                        <a:rPr lang="en-US" sz="1500" kern="100" dirty="0">
                          <a:effectLst/>
                        </a:rPr>
                        <a:t>, </a:t>
                      </a:r>
                      <a:r>
                        <a:rPr lang="ko-KR" sz="1500" kern="100" dirty="0">
                          <a:effectLst/>
                        </a:rPr>
                        <a:t>시간이 오래 걸린 다면 얼굴 인식 </a:t>
                      </a:r>
                      <a:r>
                        <a:rPr lang="ko-KR" sz="1500" kern="100" dirty="0" err="1">
                          <a:effectLst/>
                        </a:rPr>
                        <a:t>도어락을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이용하는 </a:t>
                      </a:r>
                      <a:r>
                        <a:rPr lang="ko-KR" sz="1500" kern="100" dirty="0">
                          <a:effectLst/>
                        </a:rPr>
                        <a:t>의미가 </a:t>
                      </a:r>
                      <a:r>
                        <a:rPr lang="ko-KR" sz="1500" kern="100" dirty="0" smtClean="0">
                          <a:effectLst/>
                        </a:rPr>
                        <a:t>없어지게</a:t>
                      </a:r>
                      <a:r>
                        <a:rPr lang="en-US" altLang="ko-KR" sz="1500" kern="100" dirty="0" smtClean="0">
                          <a:effectLst/>
                        </a:rPr>
                        <a:t> </a:t>
                      </a:r>
                      <a:r>
                        <a:rPr lang="ko-KR" sz="1500" kern="100" dirty="0" smtClean="0">
                          <a:effectLst/>
                        </a:rPr>
                        <a:t>된다</a:t>
                      </a:r>
                      <a:r>
                        <a:rPr lang="en-US" sz="1500" kern="100" dirty="0">
                          <a:effectLst/>
                        </a:rPr>
                        <a:t>. </a:t>
                      </a:r>
                      <a:endParaRPr lang="en-US" sz="1500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인식 </a:t>
                      </a:r>
                      <a:r>
                        <a:rPr lang="ko-KR" sz="1500" kern="100" dirty="0">
                          <a:effectLst/>
                        </a:rPr>
                        <a:t>시간은</a:t>
                      </a:r>
                      <a:r>
                        <a:rPr lang="en-US" sz="1500" kern="100" dirty="0">
                          <a:effectLst/>
                        </a:rPr>
                        <a:t> 5</a:t>
                      </a:r>
                      <a:r>
                        <a:rPr lang="ko-KR" sz="1500" kern="100" dirty="0">
                          <a:effectLst/>
                        </a:rPr>
                        <a:t>초 이내로 가능하게 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H</a:t>
                      </a:r>
                      <a:endParaRPr lang="ko-KR" sz="3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H</a:t>
                      </a:r>
                      <a:endParaRPr lang="ko-KR" sz="3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82084709"/>
                  </a:ext>
                </a:extLst>
              </a:tr>
              <a:tr h="752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안정성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</a:rPr>
                        <a:t>외부저장소를 이용한 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</a:rPr>
                        <a:t>백업 </a:t>
                      </a:r>
                      <a:r>
                        <a:rPr lang="ko-KR" sz="1400" kern="100" dirty="0">
                          <a:effectLst/>
                        </a:rPr>
                        <a:t>시스템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배터리가 방전되거나 모두 소진 되었을 경우를 대비하여 보조 전원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ko-KR" sz="1400" kern="100" dirty="0">
                          <a:effectLst/>
                        </a:rPr>
                        <a:t>배터리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ko-KR" sz="1400" kern="100" dirty="0">
                          <a:effectLst/>
                        </a:rPr>
                        <a:t>과 </a:t>
                      </a:r>
                      <a:r>
                        <a:rPr lang="en-US" altLang="ko-KR" sz="1400" kern="100" dirty="0" smtClean="0">
                          <a:effectLst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</a:rPr>
                        <a:t>여분의 </a:t>
                      </a:r>
                      <a:r>
                        <a:rPr lang="ko-KR" sz="1400" kern="100" dirty="0">
                          <a:effectLst/>
                        </a:rPr>
                        <a:t>백업 </a:t>
                      </a:r>
                      <a:r>
                        <a:rPr lang="ko-KR" sz="1400" kern="100" dirty="0" smtClean="0">
                          <a:effectLst/>
                        </a:rPr>
                        <a:t>시스템을</a:t>
                      </a:r>
                      <a:r>
                        <a:rPr lang="en-US" altLang="ko-KR" sz="1400" kern="100" dirty="0" smtClean="0">
                          <a:effectLst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</a:rPr>
                        <a:t>구축한다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>
                          <a:effectLst/>
                        </a:rPr>
                        <a:t>H</a:t>
                      </a:r>
                      <a:endParaRPr lang="ko-KR" sz="3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effectLst/>
                        </a:rPr>
                        <a:t>M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3864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4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QAQ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우선 순위표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0147" y="1771035"/>
            <a:ext cx="885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6869"/>
              </p:ext>
            </p:extLst>
          </p:nvPr>
        </p:nvGraphicFramePr>
        <p:xfrm>
          <a:off x="803203" y="1471794"/>
          <a:ext cx="10409130" cy="38133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2901">
                  <a:extLst>
                    <a:ext uri="{9D8B030D-6E8A-4147-A177-3AD203B41FA5}">
                      <a16:colId xmlns:a16="http://schemas.microsoft.com/office/drawing/2014/main" xmlns="" val="2873624400"/>
                    </a:ext>
                  </a:extLst>
                </a:gridCol>
                <a:gridCol w="873849">
                  <a:extLst>
                    <a:ext uri="{9D8B030D-6E8A-4147-A177-3AD203B41FA5}">
                      <a16:colId xmlns:a16="http://schemas.microsoft.com/office/drawing/2014/main" xmlns="" val="1256481257"/>
                    </a:ext>
                  </a:extLst>
                </a:gridCol>
                <a:gridCol w="1176853">
                  <a:extLst>
                    <a:ext uri="{9D8B030D-6E8A-4147-A177-3AD203B41FA5}">
                      <a16:colId xmlns:a16="http://schemas.microsoft.com/office/drawing/2014/main" xmlns="" val="2432112080"/>
                    </a:ext>
                  </a:extLst>
                </a:gridCol>
                <a:gridCol w="5955342">
                  <a:extLst>
                    <a:ext uri="{9D8B030D-6E8A-4147-A177-3AD203B41FA5}">
                      <a16:colId xmlns:a16="http://schemas.microsoft.com/office/drawing/2014/main" xmlns="" val="642113391"/>
                    </a:ext>
                  </a:extLst>
                </a:gridCol>
                <a:gridCol w="801278">
                  <a:extLst>
                    <a:ext uri="{9D8B030D-6E8A-4147-A177-3AD203B41FA5}">
                      <a16:colId xmlns:a16="http://schemas.microsoft.com/office/drawing/2014/main" xmlns="" val="1684053564"/>
                    </a:ext>
                  </a:extLst>
                </a:gridCol>
                <a:gridCol w="748907">
                  <a:extLst>
                    <a:ext uri="{9D8B030D-6E8A-4147-A177-3AD203B41FA5}">
                      <a16:colId xmlns:a16="http://schemas.microsoft.com/office/drawing/2014/main" xmlns="" val="1758781016"/>
                    </a:ext>
                  </a:extLst>
                </a:gridCol>
              </a:tblGrid>
              <a:tr h="53127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우선순위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품질 속성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속성 </a:t>
                      </a:r>
                      <a:endParaRPr lang="en-US" altLang="ko-KR" sz="2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 smtClean="0">
                          <a:effectLst/>
                        </a:rPr>
                        <a:t>상세화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2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 smtClean="0">
                          <a:effectLst/>
                        </a:rPr>
                        <a:t>시나리오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우선순위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3703360"/>
                  </a:ext>
                </a:extLst>
              </a:tr>
              <a:tr h="529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중요성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난이도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55792825"/>
                  </a:ext>
                </a:extLst>
              </a:tr>
              <a:tr h="1350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1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7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700" kern="10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700" kern="100" smtClean="0">
                          <a:effectLst/>
                        </a:rPr>
                        <a:t>편리성</a:t>
                      </a:r>
                      <a:endParaRPr lang="ko-KR" sz="1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2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 smtClean="0">
                          <a:effectLst/>
                        </a:rPr>
                        <a:t>인식의 </a:t>
                      </a:r>
                      <a:r>
                        <a:rPr lang="ko-KR" sz="2000" kern="100" dirty="0">
                          <a:effectLst/>
                        </a:rPr>
                        <a:t>실시간성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얼굴 인식으로 문 출입 시</a:t>
                      </a:r>
                      <a:r>
                        <a:rPr lang="en-US" sz="2000" kern="100">
                          <a:effectLst/>
                        </a:rPr>
                        <a:t>, </a:t>
                      </a:r>
                      <a:r>
                        <a:rPr lang="ko-KR" sz="2000" kern="100">
                          <a:effectLst/>
                        </a:rPr>
                        <a:t>시간이 오래 걸린 다면 얼굴 인식 도어락을 이용하는 의미가 없어지게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된다</a:t>
                      </a:r>
                      <a:r>
                        <a:rPr lang="en-US" sz="2000" kern="100">
                          <a:effectLst/>
                        </a:rPr>
                        <a:t>. </a:t>
                      </a:r>
                      <a:r>
                        <a:rPr lang="ko-KR" sz="2000" kern="100">
                          <a:effectLst/>
                        </a:rPr>
                        <a:t>인식 시간은</a:t>
                      </a:r>
                      <a:r>
                        <a:rPr lang="en-US" sz="2000" kern="100">
                          <a:effectLst/>
                        </a:rPr>
                        <a:t> 5</a:t>
                      </a:r>
                      <a:r>
                        <a:rPr lang="ko-KR" sz="2000" kern="100">
                          <a:effectLst/>
                        </a:rPr>
                        <a:t>초 이내로 가능하게 한다</a:t>
                      </a:r>
                      <a:r>
                        <a:rPr lang="en-US" sz="2000" kern="100">
                          <a:effectLst/>
                        </a:rPr>
                        <a:t>.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H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H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01859376"/>
                  </a:ext>
                </a:extLst>
              </a:tr>
              <a:tr h="137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2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7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7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700" kern="100" dirty="0" smtClean="0">
                          <a:effectLst/>
                        </a:rPr>
                        <a:t>안정성</a:t>
                      </a:r>
                      <a:endParaRPr lang="ko-KR" sz="1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3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 smtClean="0">
                          <a:effectLst/>
                        </a:rPr>
                        <a:t>외부저장소를 </a:t>
                      </a:r>
                      <a:endParaRPr lang="en-US" altLang="ko-KR" sz="13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이용한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백업 </a:t>
                      </a:r>
                      <a:r>
                        <a:rPr lang="ko-KR" sz="1500" kern="100" dirty="0">
                          <a:effectLst/>
                        </a:rPr>
                        <a:t>시스템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배터리가 방전되거나 모두 소진 되었을 경우를 대비하여 보조 전원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배터리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r>
                        <a:rPr lang="ko-KR" sz="2000" kern="100" dirty="0">
                          <a:effectLst/>
                        </a:rPr>
                        <a:t>과 여분의 백업 시스템을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구축한다</a:t>
                      </a:r>
                      <a:r>
                        <a:rPr lang="en-US" sz="2000" kern="100" dirty="0" smtClean="0">
                          <a:effectLst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H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kern="100" dirty="0" smtClean="0">
                          <a:effectLst/>
                        </a:rPr>
                        <a:t>M</a:t>
                      </a:r>
                      <a:endParaRPr lang="ko-KR" sz="3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9928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7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품질 시나리오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125288"/>
              </p:ext>
            </p:extLst>
          </p:nvPr>
        </p:nvGraphicFramePr>
        <p:xfrm>
          <a:off x="1569239" y="1471794"/>
          <a:ext cx="8854920" cy="4794200"/>
        </p:xfrm>
        <a:graphic>
          <a:graphicData uri="http://schemas.openxmlformats.org/drawingml/2006/table">
            <a:tbl>
              <a:tblPr/>
              <a:tblGrid>
                <a:gridCol w="1806609">
                  <a:extLst>
                    <a:ext uri="{9D8B030D-6E8A-4147-A177-3AD203B41FA5}">
                      <a16:colId xmlns:a16="http://schemas.microsoft.com/office/drawing/2014/main" xmlns="" val="2584545068"/>
                    </a:ext>
                  </a:extLst>
                </a:gridCol>
                <a:gridCol w="7048311">
                  <a:extLst>
                    <a:ext uri="{9D8B030D-6E8A-4147-A177-3AD203B41FA5}">
                      <a16:colId xmlns:a16="http://schemas.microsoft.com/office/drawing/2014/main" xmlns="" val="3390487612"/>
                    </a:ext>
                  </a:extLst>
                </a:gridCol>
              </a:tblGrid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품질 시나리오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편리성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0291020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환경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시스템은 등록된 사용자의 얼굴을 알고 있다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8767412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소스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사용자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89364524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자극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얼굴을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라즈베리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 카메라에게 인식시킴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00028510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대상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얼굴 인식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도어락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04764231"/>
                  </a:ext>
                </a:extLst>
              </a:tr>
              <a:tr h="11400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응답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얼굴 인식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도어락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 시스템은 등록된 얼굴과 사용자의 얼굴을 비교하여 문을 열어준다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7931364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응답척도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인식 시간은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 이내로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이루어져야한다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0378" marR="60378" marT="16693" marB="166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0402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8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제약사항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85E791-CD7C-401D-92F8-F8AF1A392DFB}"/>
              </a:ext>
            </a:extLst>
          </p:cNvPr>
          <p:cNvSpPr txBox="1"/>
          <p:nvPr/>
        </p:nvSpPr>
        <p:spPr>
          <a:xfrm>
            <a:off x="723900" y="1471794"/>
            <a:ext cx="10349304" cy="460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ko-KR" altLang="en-US" sz="2400" b="1" dirty="0"/>
              <a:t>기술적 제약사항</a:t>
            </a:r>
            <a:endParaRPr lang="en-US" altLang="ko-KR" sz="2400" b="1" dirty="0"/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cs typeface="Times New Roman"/>
              </a:rPr>
              <a:t>Raspberry Pi</a:t>
            </a:r>
            <a:r>
              <a:rPr lang="ko-KR" altLang="en-US" b="1" dirty="0">
                <a:cs typeface="Times New Roman"/>
              </a:rPr>
              <a:t> 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ko-KR" kern="100" dirty="0">
                <a:cs typeface="Times New Roman"/>
              </a:rPr>
              <a:t>다른 장치와의 연결에 최적화</a:t>
            </a:r>
            <a:r>
              <a:rPr lang="en-US" altLang="ko-KR" kern="100" dirty="0">
                <a:cs typeface="Times New Roman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 dirty="0">
                <a:cs typeface="Times New Roman"/>
              </a:rPr>
              <a:t>                       - </a:t>
            </a:r>
            <a:r>
              <a:rPr lang="ko-KR" altLang="ko-KR" kern="100" dirty="0">
                <a:cs typeface="Times New Roman"/>
              </a:rPr>
              <a:t>이미지 관련</a:t>
            </a:r>
            <a:r>
              <a:rPr lang="en-US" altLang="ko-KR" kern="100" dirty="0">
                <a:cs typeface="Times New Roman"/>
              </a:rPr>
              <a:t>, </a:t>
            </a:r>
            <a:r>
              <a:rPr lang="ko-KR" altLang="ko-KR" kern="100" dirty="0">
                <a:cs typeface="Times New Roman"/>
              </a:rPr>
              <a:t>영상 출력</a:t>
            </a:r>
            <a:r>
              <a:rPr lang="en-US" altLang="ko-KR" kern="100" dirty="0">
                <a:cs typeface="Times New Roman"/>
              </a:rPr>
              <a:t>, </a:t>
            </a:r>
            <a:r>
              <a:rPr lang="ko-KR" altLang="ko-KR" kern="100" dirty="0">
                <a:cs typeface="Times New Roman"/>
              </a:rPr>
              <a:t>그래픽 인터페이스에 적합함</a:t>
            </a:r>
            <a:r>
              <a:rPr lang="en-US" altLang="ko-KR" kern="100" dirty="0">
                <a:cs typeface="Times New Roman"/>
              </a:rPr>
              <a:t>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altLang="ko-KR" kern="100" dirty="0"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dk1"/>
                </a:solidFill>
              </a:rPr>
              <a:t>OpenCV+TensorflowInstanceSegmentation+python</a:t>
            </a:r>
            <a:r>
              <a:rPr lang="en-US" altLang="ko-KR" b="1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- </a:t>
            </a:r>
            <a:r>
              <a:rPr lang="ko-KR" altLang="en-US" dirty="0">
                <a:solidFill>
                  <a:schemeClr val="dk1"/>
                </a:solidFill>
              </a:rPr>
              <a:t>실시간으로 사물의 움직임 파악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오픈 소스나 라이브러리 등과 같은 </a:t>
            </a:r>
            <a:r>
              <a:rPr lang="ko-KR" altLang="ko-KR" dirty="0">
                <a:solidFill>
                  <a:schemeClr val="dk1"/>
                </a:solidFill>
              </a:rPr>
              <a:t>커뮤니티 공유가 활성화</a:t>
            </a:r>
            <a:r>
              <a:rPr lang="en-US" altLang="ko-KR" dirty="0">
                <a:solidFill>
                  <a:schemeClr val="dk1"/>
                </a:solidFill>
                <a:latin typeface="+mj-lt"/>
              </a:rPr>
              <a:t>.</a:t>
            </a:r>
            <a:endParaRPr lang="ko-KR" altLang="ko-KR" dirty="0">
              <a:solidFill>
                <a:schemeClr val="dk1"/>
              </a:solidFill>
              <a:latin typeface="+mj-lt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altLang="ko-KR" b="1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altLang="ko-KR" b="1" kern="100" dirty="0"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altLang="ko-KR" b="1" kern="100" dirty="0"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ko-KR" altLang="ko-KR" b="1" kern="100" dirty="0">
              <a:cs typeface="Times New Roman"/>
            </a:endParaRP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44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37841312" descr="EMB000092b46981">
            <a:extLst>
              <a:ext uri="{FF2B5EF4-FFF2-40B4-BE49-F238E27FC236}">
                <a16:creationId xmlns:a16="http://schemas.microsoft.com/office/drawing/2014/main" xmlns="" id="{2F50C294-8D64-45B3-91BB-90FE71DC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" y="1482943"/>
            <a:ext cx="4450397" cy="46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237842992" descr="EMB000092b46984">
            <a:extLst>
              <a:ext uri="{FF2B5EF4-FFF2-40B4-BE49-F238E27FC236}">
                <a16:creationId xmlns:a16="http://schemas.microsoft.com/office/drawing/2014/main" xmlns="" id="{DAB4D5D3-1579-4F4D-9DC3-0B3A967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1508982"/>
            <a:ext cx="4450397" cy="39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89880FB-E336-411F-8344-76A1D543CD87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 검토 프로토타이핑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AFFB93-F9A3-4FEC-AD9D-D70628397540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8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37841952" descr="EMB000092b46987">
            <a:extLst>
              <a:ext uri="{FF2B5EF4-FFF2-40B4-BE49-F238E27FC236}">
                <a16:creationId xmlns:a16="http://schemas.microsoft.com/office/drawing/2014/main" xmlns="" id="{99D64479-19C6-4054-BE14-FFE43658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" y="1576676"/>
            <a:ext cx="5101891" cy="23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237843072" descr="EMB000092b46977">
            <a:extLst>
              <a:ext uri="{FF2B5EF4-FFF2-40B4-BE49-F238E27FC236}">
                <a16:creationId xmlns:a16="http://schemas.microsoft.com/office/drawing/2014/main" xmlns="" id="{CAAADC1C-878F-4C6F-9F6B-B3A9E8CA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64106" y="1326360"/>
            <a:ext cx="4899950" cy="51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5934A82-2480-48D9-AF73-E0F900A3886D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기술 검토 프로토타이핑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78ED4A9-6B50-4769-A099-37A6BF7AD353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스케치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267" name="Picture 3" descr="C:\Users\밍찌\Desktop\KakaoTalk_20191015_1852115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86" y="1135315"/>
            <a:ext cx="5086494" cy="572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>
            <a:spLocks/>
          </p:cNvSpPr>
          <p:nvPr/>
        </p:nvSpPr>
        <p:spPr bwMode="auto">
          <a:xfrm>
            <a:off x="5307495" y="1471188"/>
            <a:ext cx="235624" cy="327600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3C92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4" name="오른쪽 대괄호 13"/>
          <p:cNvSpPr/>
          <p:nvPr/>
        </p:nvSpPr>
        <p:spPr>
          <a:xfrm rot="16200000">
            <a:off x="5372962" y="-147353"/>
            <a:ext cx="1372509" cy="6302744"/>
          </a:xfrm>
          <a:prstGeom prst="rightBracket">
            <a:avLst>
              <a:gd name="adj" fmla="val 0"/>
            </a:avLst>
          </a:prstGeom>
          <a:ln>
            <a:solidFill>
              <a:srgbClr val="8396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981245" y="1929946"/>
            <a:ext cx="1" cy="2305170"/>
          </a:xfrm>
          <a:prstGeom prst="straightConnector1">
            <a:avLst/>
          </a:prstGeom>
          <a:ln>
            <a:solidFill>
              <a:srgbClr val="8396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974591" y="4340445"/>
            <a:ext cx="1758950" cy="5746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0"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5121732" y="1346457"/>
            <a:ext cx="1599108" cy="586390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22252" y="1431903"/>
            <a:ext cx="11664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C92CA"/>
                </a:solidFill>
              </a:rPr>
              <a:t>유민지</a:t>
            </a:r>
            <a:endParaRPr lang="ko-KR" altLang="en-US" sz="1400" dirty="0">
              <a:solidFill>
                <a:srgbClr val="3C92CA"/>
              </a:solidFill>
            </a:endParaRPr>
          </a:p>
        </p:txBody>
      </p:sp>
      <p:sp>
        <p:nvSpPr>
          <p:cNvPr id="64" name="자유형 63"/>
          <p:cNvSpPr>
            <a:spLocks/>
          </p:cNvSpPr>
          <p:nvPr/>
        </p:nvSpPr>
        <p:spPr bwMode="auto">
          <a:xfrm>
            <a:off x="2234885" y="4443046"/>
            <a:ext cx="235624" cy="327600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3C92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2049122" y="4318315"/>
            <a:ext cx="1599108" cy="586390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8287082" y="4465672"/>
            <a:ext cx="1758950" cy="5746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0"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8" name="자유형 67"/>
          <p:cNvSpPr>
            <a:spLocks/>
          </p:cNvSpPr>
          <p:nvPr/>
        </p:nvSpPr>
        <p:spPr bwMode="auto">
          <a:xfrm>
            <a:off x="8547376" y="4568273"/>
            <a:ext cx="235624" cy="327600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3C92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69" name="자유형 68"/>
          <p:cNvSpPr/>
          <p:nvPr/>
        </p:nvSpPr>
        <p:spPr>
          <a:xfrm>
            <a:off x="8361613" y="4443542"/>
            <a:ext cx="1599108" cy="586390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043625" y="4351878"/>
            <a:ext cx="1758950" cy="5746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0"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2" name="자유형 71"/>
          <p:cNvSpPr>
            <a:spLocks/>
          </p:cNvSpPr>
          <p:nvPr/>
        </p:nvSpPr>
        <p:spPr bwMode="auto">
          <a:xfrm>
            <a:off x="5303919" y="4454479"/>
            <a:ext cx="235624" cy="327600"/>
          </a:xfrm>
          <a:custGeom>
            <a:avLst/>
            <a:gdLst>
              <a:gd name="connsiteX0" fmla="*/ 273603 w 553484"/>
              <a:gd name="connsiteY0" fmla="*/ 0 h 769538"/>
              <a:gd name="connsiteX1" fmla="*/ 288984 w 553484"/>
              <a:gd name="connsiteY1" fmla="*/ 0 h 769538"/>
              <a:gd name="connsiteX2" fmla="*/ 303555 w 553484"/>
              <a:gd name="connsiteY2" fmla="*/ 607 h 769538"/>
              <a:gd name="connsiteX3" fmla="*/ 317317 w 553484"/>
              <a:gd name="connsiteY3" fmla="*/ 2227 h 769538"/>
              <a:gd name="connsiteX4" fmla="*/ 330674 w 553484"/>
              <a:gd name="connsiteY4" fmla="*/ 4453 h 769538"/>
              <a:gd name="connsiteX5" fmla="*/ 343221 w 553484"/>
              <a:gd name="connsiteY5" fmla="*/ 7084 h 769538"/>
              <a:gd name="connsiteX6" fmla="*/ 355161 w 553484"/>
              <a:gd name="connsiteY6" fmla="*/ 10120 h 769538"/>
              <a:gd name="connsiteX7" fmla="*/ 366494 w 553484"/>
              <a:gd name="connsiteY7" fmla="*/ 13763 h 769538"/>
              <a:gd name="connsiteX8" fmla="*/ 377018 w 553484"/>
              <a:gd name="connsiteY8" fmla="*/ 17609 h 769538"/>
              <a:gd name="connsiteX9" fmla="*/ 386935 w 553484"/>
              <a:gd name="connsiteY9" fmla="*/ 21859 h 769538"/>
              <a:gd name="connsiteX10" fmla="*/ 396244 w 553484"/>
              <a:gd name="connsiteY10" fmla="*/ 26312 h 769538"/>
              <a:gd name="connsiteX11" fmla="*/ 404946 w 553484"/>
              <a:gd name="connsiteY11" fmla="*/ 30967 h 769538"/>
              <a:gd name="connsiteX12" fmla="*/ 413041 w 553484"/>
              <a:gd name="connsiteY12" fmla="*/ 35622 h 769538"/>
              <a:gd name="connsiteX13" fmla="*/ 420327 w 553484"/>
              <a:gd name="connsiteY13" fmla="*/ 40480 h 769538"/>
              <a:gd name="connsiteX14" fmla="*/ 426803 w 553484"/>
              <a:gd name="connsiteY14" fmla="*/ 45135 h 769538"/>
              <a:gd name="connsiteX15" fmla="*/ 433077 w 553484"/>
              <a:gd name="connsiteY15" fmla="*/ 49588 h 769538"/>
              <a:gd name="connsiteX16" fmla="*/ 438338 w 553484"/>
              <a:gd name="connsiteY16" fmla="*/ 53838 h 769538"/>
              <a:gd name="connsiteX17" fmla="*/ 442993 w 553484"/>
              <a:gd name="connsiteY17" fmla="*/ 58089 h 769538"/>
              <a:gd name="connsiteX18" fmla="*/ 447243 w 553484"/>
              <a:gd name="connsiteY18" fmla="*/ 61732 h 769538"/>
              <a:gd name="connsiteX19" fmla="*/ 450886 w 553484"/>
              <a:gd name="connsiteY19" fmla="*/ 65173 h 769538"/>
              <a:gd name="connsiteX20" fmla="*/ 453719 w 553484"/>
              <a:gd name="connsiteY20" fmla="*/ 68006 h 769538"/>
              <a:gd name="connsiteX21" fmla="*/ 455743 w 553484"/>
              <a:gd name="connsiteY21" fmla="*/ 70233 h 769538"/>
              <a:gd name="connsiteX22" fmla="*/ 457362 w 553484"/>
              <a:gd name="connsiteY22" fmla="*/ 72054 h 769538"/>
              <a:gd name="connsiteX23" fmla="*/ 458374 w 553484"/>
              <a:gd name="connsiteY23" fmla="*/ 73269 h 769538"/>
              <a:gd name="connsiteX24" fmla="*/ 458576 w 553484"/>
              <a:gd name="connsiteY24" fmla="*/ 73471 h 769538"/>
              <a:gd name="connsiteX25" fmla="*/ 469100 w 553484"/>
              <a:gd name="connsiteY25" fmla="*/ 78733 h 769538"/>
              <a:gd name="connsiteX26" fmla="*/ 478814 w 553484"/>
              <a:gd name="connsiteY26" fmla="*/ 84603 h 769538"/>
              <a:gd name="connsiteX27" fmla="*/ 487718 w 553484"/>
              <a:gd name="connsiteY27" fmla="*/ 91484 h 769538"/>
              <a:gd name="connsiteX28" fmla="*/ 495813 w 553484"/>
              <a:gd name="connsiteY28" fmla="*/ 98771 h 769538"/>
              <a:gd name="connsiteX29" fmla="*/ 502897 w 553484"/>
              <a:gd name="connsiteY29" fmla="*/ 106664 h 769538"/>
              <a:gd name="connsiteX30" fmla="*/ 509170 w 553484"/>
              <a:gd name="connsiteY30" fmla="*/ 115367 h 769538"/>
              <a:gd name="connsiteX31" fmla="*/ 514837 w 553484"/>
              <a:gd name="connsiteY31" fmla="*/ 124273 h 769538"/>
              <a:gd name="connsiteX32" fmla="*/ 519492 w 553484"/>
              <a:gd name="connsiteY32" fmla="*/ 133988 h 769538"/>
              <a:gd name="connsiteX33" fmla="*/ 523741 w 553484"/>
              <a:gd name="connsiteY33" fmla="*/ 144108 h 769538"/>
              <a:gd name="connsiteX34" fmla="*/ 527182 w 553484"/>
              <a:gd name="connsiteY34" fmla="*/ 154430 h 769538"/>
              <a:gd name="connsiteX35" fmla="*/ 530015 w 553484"/>
              <a:gd name="connsiteY35" fmla="*/ 165360 h 769538"/>
              <a:gd name="connsiteX36" fmla="*/ 532444 w 553484"/>
              <a:gd name="connsiteY36" fmla="*/ 176290 h 769538"/>
              <a:gd name="connsiteX37" fmla="*/ 534063 w 553484"/>
              <a:gd name="connsiteY37" fmla="*/ 187624 h 769538"/>
              <a:gd name="connsiteX38" fmla="*/ 535277 w 553484"/>
              <a:gd name="connsiteY38" fmla="*/ 199161 h 769538"/>
              <a:gd name="connsiteX39" fmla="*/ 535884 w 553484"/>
              <a:gd name="connsiteY39" fmla="*/ 210697 h 769538"/>
              <a:gd name="connsiteX40" fmla="*/ 536491 w 553484"/>
              <a:gd name="connsiteY40" fmla="*/ 222234 h 769538"/>
              <a:gd name="connsiteX41" fmla="*/ 536086 w 553484"/>
              <a:gd name="connsiteY41" fmla="*/ 233973 h 769538"/>
              <a:gd name="connsiteX42" fmla="*/ 535479 w 553484"/>
              <a:gd name="connsiteY42" fmla="*/ 245712 h 769538"/>
              <a:gd name="connsiteX43" fmla="*/ 534467 w 553484"/>
              <a:gd name="connsiteY43" fmla="*/ 257249 h 769538"/>
              <a:gd name="connsiteX44" fmla="*/ 533456 w 553484"/>
              <a:gd name="connsiteY44" fmla="*/ 268786 h 769538"/>
              <a:gd name="connsiteX45" fmla="*/ 531634 w 553484"/>
              <a:gd name="connsiteY45" fmla="*/ 280120 h 769538"/>
              <a:gd name="connsiteX46" fmla="*/ 530015 w 553484"/>
              <a:gd name="connsiteY46" fmla="*/ 291050 h 769538"/>
              <a:gd name="connsiteX47" fmla="*/ 527991 w 553484"/>
              <a:gd name="connsiteY47" fmla="*/ 301979 h 769538"/>
              <a:gd name="connsiteX48" fmla="*/ 525563 w 553484"/>
              <a:gd name="connsiteY48" fmla="*/ 312302 h 769538"/>
              <a:gd name="connsiteX49" fmla="*/ 523751 w 553484"/>
              <a:gd name="connsiteY49" fmla="*/ 320540 h 769538"/>
              <a:gd name="connsiteX50" fmla="*/ 528041 w 553484"/>
              <a:gd name="connsiteY50" fmla="*/ 323069 h 769538"/>
              <a:gd name="connsiteX51" fmla="*/ 534301 w 553484"/>
              <a:gd name="connsiteY51" fmla="*/ 328531 h 769538"/>
              <a:gd name="connsiteX52" fmla="*/ 539753 w 553484"/>
              <a:gd name="connsiteY52" fmla="*/ 335004 h 769538"/>
              <a:gd name="connsiteX53" fmla="*/ 544397 w 553484"/>
              <a:gd name="connsiteY53" fmla="*/ 341882 h 769538"/>
              <a:gd name="connsiteX54" fmla="*/ 548234 w 553484"/>
              <a:gd name="connsiteY54" fmla="*/ 349772 h 769538"/>
              <a:gd name="connsiteX55" fmla="*/ 551061 w 553484"/>
              <a:gd name="connsiteY55" fmla="*/ 358268 h 769538"/>
              <a:gd name="connsiteX56" fmla="*/ 552878 w 553484"/>
              <a:gd name="connsiteY56" fmla="*/ 367169 h 769538"/>
              <a:gd name="connsiteX57" fmla="*/ 553484 w 553484"/>
              <a:gd name="connsiteY57" fmla="*/ 376475 h 769538"/>
              <a:gd name="connsiteX58" fmla="*/ 552878 w 553484"/>
              <a:gd name="connsiteY58" fmla="*/ 385983 h 769538"/>
              <a:gd name="connsiteX59" fmla="*/ 551061 w 553484"/>
              <a:gd name="connsiteY59" fmla="*/ 394884 h 769538"/>
              <a:gd name="connsiteX60" fmla="*/ 548234 w 553484"/>
              <a:gd name="connsiteY60" fmla="*/ 403380 h 769538"/>
              <a:gd name="connsiteX61" fmla="*/ 544397 w 553484"/>
              <a:gd name="connsiteY61" fmla="*/ 411068 h 769538"/>
              <a:gd name="connsiteX62" fmla="*/ 539753 w 553484"/>
              <a:gd name="connsiteY62" fmla="*/ 418148 h 769538"/>
              <a:gd name="connsiteX63" fmla="*/ 534301 w 553484"/>
              <a:gd name="connsiteY63" fmla="*/ 424217 h 769538"/>
              <a:gd name="connsiteX64" fmla="*/ 528041 w 553484"/>
              <a:gd name="connsiteY64" fmla="*/ 429679 h 769538"/>
              <a:gd name="connsiteX65" fmla="*/ 521176 w 553484"/>
              <a:gd name="connsiteY65" fmla="*/ 434130 h 769538"/>
              <a:gd name="connsiteX66" fmla="*/ 513906 w 553484"/>
              <a:gd name="connsiteY66" fmla="*/ 437164 h 769538"/>
              <a:gd name="connsiteX67" fmla="*/ 506031 w 553484"/>
              <a:gd name="connsiteY67" fmla="*/ 439187 h 769538"/>
              <a:gd name="connsiteX68" fmla="*/ 497752 w 553484"/>
              <a:gd name="connsiteY68" fmla="*/ 439996 h 769538"/>
              <a:gd name="connsiteX69" fmla="*/ 489877 w 553484"/>
              <a:gd name="connsiteY69" fmla="*/ 439187 h 769538"/>
              <a:gd name="connsiteX70" fmla="*/ 482854 w 553484"/>
              <a:gd name="connsiteY70" fmla="*/ 437428 h 769538"/>
              <a:gd name="connsiteX71" fmla="*/ 482680 w 553484"/>
              <a:gd name="connsiteY71" fmla="*/ 438112 h 769538"/>
              <a:gd name="connsiteX72" fmla="*/ 479646 w 553484"/>
              <a:gd name="connsiteY72" fmla="*/ 449445 h 769538"/>
              <a:gd name="connsiteX73" fmla="*/ 475802 w 553484"/>
              <a:gd name="connsiteY73" fmla="*/ 460576 h 769538"/>
              <a:gd name="connsiteX74" fmla="*/ 471959 w 553484"/>
              <a:gd name="connsiteY74" fmla="*/ 471302 h 769538"/>
              <a:gd name="connsiteX75" fmla="*/ 467306 w 553484"/>
              <a:gd name="connsiteY75" fmla="*/ 482230 h 769538"/>
              <a:gd name="connsiteX76" fmla="*/ 462248 w 553484"/>
              <a:gd name="connsiteY76" fmla="*/ 492552 h 769538"/>
              <a:gd name="connsiteX77" fmla="*/ 456786 w 553484"/>
              <a:gd name="connsiteY77" fmla="*/ 502671 h 769538"/>
              <a:gd name="connsiteX78" fmla="*/ 450717 w 553484"/>
              <a:gd name="connsiteY78" fmla="*/ 512587 h 769538"/>
              <a:gd name="connsiteX79" fmla="*/ 443839 w 553484"/>
              <a:gd name="connsiteY79" fmla="*/ 521897 h 769538"/>
              <a:gd name="connsiteX80" fmla="*/ 436557 w 553484"/>
              <a:gd name="connsiteY80" fmla="*/ 531004 h 769538"/>
              <a:gd name="connsiteX81" fmla="*/ 428869 w 553484"/>
              <a:gd name="connsiteY81" fmla="*/ 539504 h 769538"/>
              <a:gd name="connsiteX82" fmla="*/ 420171 w 553484"/>
              <a:gd name="connsiteY82" fmla="*/ 547801 h 769538"/>
              <a:gd name="connsiteX83" fmla="*/ 411067 w 553484"/>
              <a:gd name="connsiteY83" fmla="*/ 555289 h 769538"/>
              <a:gd name="connsiteX84" fmla="*/ 401155 w 553484"/>
              <a:gd name="connsiteY84" fmla="*/ 562575 h 769538"/>
              <a:gd name="connsiteX85" fmla="*/ 390635 w 553484"/>
              <a:gd name="connsiteY85" fmla="*/ 568849 h 769538"/>
              <a:gd name="connsiteX86" fmla="*/ 379104 w 553484"/>
              <a:gd name="connsiteY86" fmla="*/ 574718 h 769538"/>
              <a:gd name="connsiteX87" fmla="*/ 366967 w 553484"/>
              <a:gd name="connsiteY87" fmla="*/ 579979 h 769538"/>
              <a:gd name="connsiteX88" fmla="*/ 354222 w 553484"/>
              <a:gd name="connsiteY88" fmla="*/ 584432 h 769538"/>
              <a:gd name="connsiteX89" fmla="*/ 340263 w 553484"/>
              <a:gd name="connsiteY89" fmla="*/ 588479 h 769538"/>
              <a:gd name="connsiteX90" fmla="*/ 333789 w 553484"/>
              <a:gd name="connsiteY90" fmla="*/ 589739 h 769538"/>
              <a:gd name="connsiteX91" fmla="*/ 333789 w 553484"/>
              <a:gd name="connsiteY91" fmla="*/ 613168 h 769538"/>
              <a:gd name="connsiteX92" fmla="*/ 333789 w 553484"/>
              <a:gd name="connsiteY92" fmla="*/ 630657 h 769538"/>
              <a:gd name="connsiteX93" fmla="*/ 342845 w 553484"/>
              <a:gd name="connsiteY93" fmla="*/ 632188 h 769538"/>
              <a:gd name="connsiteX94" fmla="*/ 359017 w 553484"/>
              <a:gd name="connsiteY94" fmla="*/ 635834 h 769538"/>
              <a:gd name="connsiteX95" fmla="*/ 360473 w 553484"/>
              <a:gd name="connsiteY95" fmla="*/ 636217 h 769538"/>
              <a:gd name="connsiteX96" fmla="*/ 363527 w 553484"/>
              <a:gd name="connsiteY96" fmla="*/ 636876 h 769538"/>
              <a:gd name="connsiteX97" fmla="*/ 363434 w 553484"/>
              <a:gd name="connsiteY97" fmla="*/ 636996 h 769538"/>
              <a:gd name="connsiteX98" fmla="*/ 375189 w 553484"/>
              <a:gd name="connsiteY98" fmla="*/ 640088 h 769538"/>
              <a:gd name="connsiteX99" fmla="*/ 391159 w 553484"/>
              <a:gd name="connsiteY99" fmla="*/ 644748 h 769538"/>
              <a:gd name="connsiteX100" fmla="*/ 406724 w 553484"/>
              <a:gd name="connsiteY100" fmla="*/ 650218 h 769538"/>
              <a:gd name="connsiteX101" fmla="*/ 421885 w 553484"/>
              <a:gd name="connsiteY101" fmla="*/ 655687 h 769538"/>
              <a:gd name="connsiteX102" fmla="*/ 436440 w 553484"/>
              <a:gd name="connsiteY102" fmla="*/ 662170 h 769538"/>
              <a:gd name="connsiteX103" fmla="*/ 450590 w 553484"/>
              <a:gd name="connsiteY103" fmla="*/ 668652 h 769538"/>
              <a:gd name="connsiteX104" fmla="*/ 464134 w 553484"/>
              <a:gd name="connsiteY104" fmla="*/ 675743 h 769538"/>
              <a:gd name="connsiteX105" fmla="*/ 477072 w 553484"/>
              <a:gd name="connsiteY105" fmla="*/ 683036 h 769538"/>
              <a:gd name="connsiteX106" fmla="*/ 488999 w 553484"/>
              <a:gd name="connsiteY106" fmla="*/ 690531 h 769538"/>
              <a:gd name="connsiteX107" fmla="*/ 500319 w 553484"/>
              <a:gd name="connsiteY107" fmla="*/ 698432 h 769538"/>
              <a:gd name="connsiteX108" fmla="*/ 510831 w 553484"/>
              <a:gd name="connsiteY108" fmla="*/ 706333 h 769538"/>
              <a:gd name="connsiteX109" fmla="*/ 520332 w 553484"/>
              <a:gd name="connsiteY109" fmla="*/ 714436 h 769538"/>
              <a:gd name="connsiteX110" fmla="*/ 528418 w 553484"/>
              <a:gd name="connsiteY110" fmla="*/ 722539 h 769538"/>
              <a:gd name="connsiteX111" fmla="*/ 535695 w 553484"/>
              <a:gd name="connsiteY111" fmla="*/ 730642 h 769538"/>
              <a:gd name="connsiteX112" fmla="*/ 542164 w 553484"/>
              <a:gd name="connsiteY112" fmla="*/ 738543 h 769538"/>
              <a:gd name="connsiteX113" fmla="*/ 546813 w 553484"/>
              <a:gd name="connsiteY113" fmla="*/ 746646 h 769538"/>
              <a:gd name="connsiteX114" fmla="*/ 550654 w 553484"/>
              <a:gd name="connsiteY114" fmla="*/ 754345 h 769538"/>
              <a:gd name="connsiteX115" fmla="*/ 552676 w 553484"/>
              <a:gd name="connsiteY115" fmla="*/ 762245 h 769538"/>
              <a:gd name="connsiteX116" fmla="*/ 553484 w 553484"/>
              <a:gd name="connsiteY116" fmla="*/ 769538 h 769538"/>
              <a:gd name="connsiteX117" fmla="*/ 276742 w 553484"/>
              <a:gd name="connsiteY117" fmla="*/ 769538 h 769538"/>
              <a:gd name="connsiteX118" fmla="*/ 0 w 553484"/>
              <a:gd name="connsiteY118" fmla="*/ 769538 h 769538"/>
              <a:gd name="connsiteX119" fmla="*/ 606 w 553484"/>
              <a:gd name="connsiteY119" fmla="*/ 762245 h 769538"/>
              <a:gd name="connsiteX120" fmla="*/ 3032 w 553484"/>
              <a:gd name="connsiteY120" fmla="*/ 754345 h 769538"/>
              <a:gd name="connsiteX121" fmla="*/ 6469 w 553484"/>
              <a:gd name="connsiteY121" fmla="*/ 746646 h 769538"/>
              <a:gd name="connsiteX122" fmla="*/ 11522 w 553484"/>
              <a:gd name="connsiteY122" fmla="*/ 738543 h 769538"/>
              <a:gd name="connsiteX123" fmla="*/ 17587 w 553484"/>
              <a:gd name="connsiteY123" fmla="*/ 730642 h 769538"/>
              <a:gd name="connsiteX124" fmla="*/ 24864 w 553484"/>
              <a:gd name="connsiteY124" fmla="*/ 722539 h 769538"/>
              <a:gd name="connsiteX125" fmla="*/ 33355 w 553484"/>
              <a:gd name="connsiteY125" fmla="*/ 714436 h 769538"/>
              <a:gd name="connsiteX126" fmla="*/ 42654 w 553484"/>
              <a:gd name="connsiteY126" fmla="*/ 706333 h 769538"/>
              <a:gd name="connsiteX127" fmla="*/ 52963 w 553484"/>
              <a:gd name="connsiteY127" fmla="*/ 698432 h 769538"/>
              <a:gd name="connsiteX128" fmla="*/ 64284 w 553484"/>
              <a:gd name="connsiteY128" fmla="*/ 690531 h 769538"/>
              <a:gd name="connsiteX129" fmla="*/ 76210 w 553484"/>
              <a:gd name="connsiteY129" fmla="*/ 683036 h 769538"/>
              <a:gd name="connsiteX130" fmla="*/ 89148 w 553484"/>
              <a:gd name="connsiteY130" fmla="*/ 675743 h 769538"/>
              <a:gd name="connsiteX131" fmla="*/ 102894 w 553484"/>
              <a:gd name="connsiteY131" fmla="*/ 668652 h 769538"/>
              <a:gd name="connsiteX132" fmla="*/ 116842 w 553484"/>
              <a:gd name="connsiteY132" fmla="*/ 662170 h 769538"/>
              <a:gd name="connsiteX133" fmla="*/ 131599 w 553484"/>
              <a:gd name="connsiteY133" fmla="*/ 655687 h 769538"/>
              <a:gd name="connsiteX134" fmla="*/ 146760 w 553484"/>
              <a:gd name="connsiteY134" fmla="*/ 650218 h 769538"/>
              <a:gd name="connsiteX135" fmla="*/ 162124 w 553484"/>
              <a:gd name="connsiteY135" fmla="*/ 644748 h 769538"/>
              <a:gd name="connsiteX136" fmla="*/ 178094 w 553484"/>
              <a:gd name="connsiteY136" fmla="*/ 640088 h 769538"/>
              <a:gd name="connsiteX137" fmla="*/ 192501 w 553484"/>
              <a:gd name="connsiteY137" fmla="*/ 636345 h 769538"/>
              <a:gd name="connsiteX138" fmla="*/ 192384 w 553484"/>
              <a:gd name="connsiteY138" fmla="*/ 636267 h 769538"/>
              <a:gd name="connsiteX139" fmla="*/ 195412 w 553484"/>
              <a:gd name="connsiteY139" fmla="*/ 635624 h 769538"/>
              <a:gd name="connsiteX140" fmla="*/ 210842 w 553484"/>
              <a:gd name="connsiteY140" fmla="*/ 632188 h 769538"/>
              <a:gd name="connsiteX141" fmla="*/ 219694 w 553484"/>
              <a:gd name="connsiteY141" fmla="*/ 630654 h 769538"/>
              <a:gd name="connsiteX142" fmla="*/ 219694 w 553484"/>
              <a:gd name="connsiteY142" fmla="*/ 589856 h 769538"/>
              <a:gd name="connsiteX143" fmla="*/ 212614 w 553484"/>
              <a:gd name="connsiteY143" fmla="*/ 588479 h 769538"/>
              <a:gd name="connsiteX144" fmla="*/ 199060 w 553484"/>
              <a:gd name="connsiteY144" fmla="*/ 584432 h 769538"/>
              <a:gd name="connsiteX145" fmla="*/ 185911 w 553484"/>
              <a:gd name="connsiteY145" fmla="*/ 579979 h 769538"/>
              <a:gd name="connsiteX146" fmla="*/ 173975 w 553484"/>
              <a:gd name="connsiteY146" fmla="*/ 574718 h 769538"/>
              <a:gd name="connsiteX147" fmla="*/ 162445 w 553484"/>
              <a:gd name="connsiteY147" fmla="*/ 568849 h 769538"/>
              <a:gd name="connsiteX148" fmla="*/ 151925 w 553484"/>
              <a:gd name="connsiteY148" fmla="*/ 562575 h 769538"/>
              <a:gd name="connsiteX149" fmla="*/ 142013 w 553484"/>
              <a:gd name="connsiteY149" fmla="*/ 555289 h 769538"/>
              <a:gd name="connsiteX150" fmla="*/ 132707 w 553484"/>
              <a:gd name="connsiteY150" fmla="*/ 547801 h 769538"/>
              <a:gd name="connsiteX151" fmla="*/ 124008 w 553484"/>
              <a:gd name="connsiteY151" fmla="*/ 539504 h 769538"/>
              <a:gd name="connsiteX152" fmla="*/ 116321 w 553484"/>
              <a:gd name="connsiteY152" fmla="*/ 531004 h 769538"/>
              <a:gd name="connsiteX153" fmla="*/ 109038 w 553484"/>
              <a:gd name="connsiteY153" fmla="*/ 521897 h 769538"/>
              <a:gd name="connsiteX154" fmla="*/ 102565 w 553484"/>
              <a:gd name="connsiteY154" fmla="*/ 512587 h 769538"/>
              <a:gd name="connsiteX155" fmla="*/ 96293 w 553484"/>
              <a:gd name="connsiteY155" fmla="*/ 502671 h 769538"/>
              <a:gd name="connsiteX156" fmla="*/ 90831 w 553484"/>
              <a:gd name="connsiteY156" fmla="*/ 492552 h 769538"/>
              <a:gd name="connsiteX157" fmla="*/ 85572 w 553484"/>
              <a:gd name="connsiteY157" fmla="*/ 482230 h 769538"/>
              <a:gd name="connsiteX158" fmla="*/ 81121 w 553484"/>
              <a:gd name="connsiteY158" fmla="*/ 471302 h 769538"/>
              <a:gd name="connsiteX159" fmla="*/ 77075 w 553484"/>
              <a:gd name="connsiteY159" fmla="*/ 460576 h 769538"/>
              <a:gd name="connsiteX160" fmla="*/ 73434 w 553484"/>
              <a:gd name="connsiteY160" fmla="*/ 449445 h 769538"/>
              <a:gd name="connsiteX161" fmla="*/ 70197 w 553484"/>
              <a:gd name="connsiteY161" fmla="*/ 438112 h 769538"/>
              <a:gd name="connsiteX162" fmla="*/ 70069 w 553484"/>
              <a:gd name="connsiteY162" fmla="*/ 437570 h 769538"/>
              <a:gd name="connsiteX163" fmla="*/ 63926 w 553484"/>
              <a:gd name="connsiteY163" fmla="*/ 439187 h 769538"/>
              <a:gd name="connsiteX164" fmla="*/ 55632 w 553484"/>
              <a:gd name="connsiteY164" fmla="*/ 439996 h 769538"/>
              <a:gd name="connsiteX165" fmla="*/ 47338 w 553484"/>
              <a:gd name="connsiteY165" fmla="*/ 439187 h 769538"/>
              <a:gd name="connsiteX166" fmla="*/ 39448 w 553484"/>
              <a:gd name="connsiteY166" fmla="*/ 437164 h 769538"/>
              <a:gd name="connsiteX167" fmla="*/ 32165 w 553484"/>
              <a:gd name="connsiteY167" fmla="*/ 434130 h 769538"/>
              <a:gd name="connsiteX168" fmla="*/ 25287 w 553484"/>
              <a:gd name="connsiteY168" fmla="*/ 429679 h 769538"/>
              <a:gd name="connsiteX169" fmla="*/ 19016 w 553484"/>
              <a:gd name="connsiteY169" fmla="*/ 424217 h 769538"/>
              <a:gd name="connsiteX170" fmla="*/ 13554 w 553484"/>
              <a:gd name="connsiteY170" fmla="*/ 418148 h 769538"/>
              <a:gd name="connsiteX171" fmla="*/ 8901 w 553484"/>
              <a:gd name="connsiteY171" fmla="*/ 411068 h 769538"/>
              <a:gd name="connsiteX172" fmla="*/ 5057 w 553484"/>
              <a:gd name="connsiteY172" fmla="*/ 403380 h 769538"/>
              <a:gd name="connsiteX173" fmla="*/ 2225 w 553484"/>
              <a:gd name="connsiteY173" fmla="*/ 394884 h 769538"/>
              <a:gd name="connsiteX174" fmla="*/ 607 w 553484"/>
              <a:gd name="connsiteY174" fmla="*/ 385983 h 769538"/>
              <a:gd name="connsiteX175" fmla="*/ 0 w 553484"/>
              <a:gd name="connsiteY175" fmla="*/ 376475 h 769538"/>
              <a:gd name="connsiteX176" fmla="*/ 607 w 553484"/>
              <a:gd name="connsiteY176" fmla="*/ 367169 h 769538"/>
              <a:gd name="connsiteX177" fmla="*/ 2225 w 553484"/>
              <a:gd name="connsiteY177" fmla="*/ 358268 h 769538"/>
              <a:gd name="connsiteX178" fmla="*/ 5057 w 553484"/>
              <a:gd name="connsiteY178" fmla="*/ 349772 h 769538"/>
              <a:gd name="connsiteX179" fmla="*/ 8901 w 553484"/>
              <a:gd name="connsiteY179" fmla="*/ 341882 h 769538"/>
              <a:gd name="connsiteX180" fmla="*/ 13554 w 553484"/>
              <a:gd name="connsiteY180" fmla="*/ 335004 h 769538"/>
              <a:gd name="connsiteX181" fmla="*/ 19016 w 553484"/>
              <a:gd name="connsiteY181" fmla="*/ 328531 h 769538"/>
              <a:gd name="connsiteX182" fmla="*/ 25287 w 553484"/>
              <a:gd name="connsiteY182" fmla="*/ 323069 h 769538"/>
              <a:gd name="connsiteX183" fmla="*/ 32165 w 553484"/>
              <a:gd name="connsiteY183" fmla="*/ 319023 h 769538"/>
              <a:gd name="connsiteX184" fmla="*/ 33276 w 553484"/>
              <a:gd name="connsiteY184" fmla="*/ 318498 h 769538"/>
              <a:gd name="connsiteX185" fmla="*/ 31763 w 553484"/>
              <a:gd name="connsiteY185" fmla="*/ 305218 h 769538"/>
              <a:gd name="connsiteX186" fmla="*/ 30144 w 553484"/>
              <a:gd name="connsiteY186" fmla="*/ 288216 h 769538"/>
              <a:gd name="connsiteX187" fmla="*/ 28929 w 553484"/>
              <a:gd name="connsiteY187" fmla="*/ 270000 h 769538"/>
              <a:gd name="connsiteX188" fmla="*/ 27715 w 553484"/>
              <a:gd name="connsiteY188" fmla="*/ 250368 h 769538"/>
              <a:gd name="connsiteX189" fmla="*/ 27310 w 553484"/>
              <a:gd name="connsiteY189" fmla="*/ 239438 h 769538"/>
              <a:gd name="connsiteX190" fmla="*/ 26703 w 553484"/>
              <a:gd name="connsiteY190" fmla="*/ 228306 h 769538"/>
              <a:gd name="connsiteX191" fmla="*/ 26703 w 553484"/>
              <a:gd name="connsiteY191" fmla="*/ 217174 h 769538"/>
              <a:gd name="connsiteX192" fmla="*/ 27108 w 553484"/>
              <a:gd name="connsiteY192" fmla="*/ 206245 h 769538"/>
              <a:gd name="connsiteX193" fmla="*/ 27513 w 553484"/>
              <a:gd name="connsiteY193" fmla="*/ 195113 h 769538"/>
              <a:gd name="connsiteX194" fmla="*/ 28525 w 553484"/>
              <a:gd name="connsiteY194" fmla="*/ 184386 h 769538"/>
              <a:gd name="connsiteX195" fmla="*/ 29941 w 553484"/>
              <a:gd name="connsiteY195" fmla="*/ 173456 h 769538"/>
              <a:gd name="connsiteX196" fmla="*/ 31560 w 553484"/>
              <a:gd name="connsiteY196" fmla="*/ 162729 h 769538"/>
              <a:gd name="connsiteX197" fmla="*/ 33584 w 553484"/>
              <a:gd name="connsiteY197" fmla="*/ 152204 h 769538"/>
              <a:gd name="connsiteX198" fmla="*/ 36417 w 553484"/>
              <a:gd name="connsiteY198" fmla="*/ 141679 h 769538"/>
              <a:gd name="connsiteX199" fmla="*/ 39655 w 553484"/>
              <a:gd name="connsiteY199" fmla="*/ 131357 h 769538"/>
              <a:gd name="connsiteX200" fmla="*/ 43703 w 553484"/>
              <a:gd name="connsiteY200" fmla="*/ 121439 h 769538"/>
              <a:gd name="connsiteX201" fmla="*/ 48358 w 553484"/>
              <a:gd name="connsiteY201" fmla="*/ 111724 h 769538"/>
              <a:gd name="connsiteX202" fmla="*/ 53619 w 553484"/>
              <a:gd name="connsiteY202" fmla="*/ 102009 h 769538"/>
              <a:gd name="connsiteX203" fmla="*/ 59691 w 553484"/>
              <a:gd name="connsiteY203" fmla="*/ 92901 h 769538"/>
              <a:gd name="connsiteX204" fmla="*/ 66572 w 553484"/>
              <a:gd name="connsiteY204" fmla="*/ 83591 h 769538"/>
              <a:gd name="connsiteX205" fmla="*/ 74262 w 553484"/>
              <a:gd name="connsiteY205" fmla="*/ 74888 h 769538"/>
              <a:gd name="connsiteX206" fmla="*/ 82762 w 553484"/>
              <a:gd name="connsiteY206" fmla="*/ 66792 h 769538"/>
              <a:gd name="connsiteX207" fmla="*/ 92071 w 553484"/>
              <a:gd name="connsiteY207" fmla="*/ 58493 h 769538"/>
              <a:gd name="connsiteX208" fmla="*/ 102797 w 553484"/>
              <a:gd name="connsiteY208" fmla="*/ 50802 h 769538"/>
              <a:gd name="connsiteX209" fmla="*/ 113928 w 553484"/>
              <a:gd name="connsiteY209" fmla="*/ 43516 h 769538"/>
              <a:gd name="connsiteX210" fmla="*/ 126475 w 553484"/>
              <a:gd name="connsiteY210" fmla="*/ 36634 h 769538"/>
              <a:gd name="connsiteX211" fmla="*/ 140034 w 553484"/>
              <a:gd name="connsiteY211" fmla="*/ 30158 h 769538"/>
              <a:gd name="connsiteX212" fmla="*/ 154606 w 553484"/>
              <a:gd name="connsiteY212" fmla="*/ 23883 h 769538"/>
              <a:gd name="connsiteX213" fmla="*/ 170593 w 553484"/>
              <a:gd name="connsiteY213" fmla="*/ 18216 h 769538"/>
              <a:gd name="connsiteX214" fmla="*/ 187593 w 553484"/>
              <a:gd name="connsiteY214" fmla="*/ 13358 h 769538"/>
              <a:gd name="connsiteX215" fmla="*/ 206009 w 553484"/>
              <a:gd name="connsiteY215" fmla="*/ 8703 h 769538"/>
              <a:gd name="connsiteX216" fmla="*/ 224021 w 553484"/>
              <a:gd name="connsiteY216" fmla="*/ 4858 h 769538"/>
              <a:gd name="connsiteX217" fmla="*/ 241223 w 553484"/>
              <a:gd name="connsiteY217" fmla="*/ 2227 h 769538"/>
              <a:gd name="connsiteX218" fmla="*/ 257818 w 553484"/>
              <a:gd name="connsiteY218" fmla="*/ 607 h 7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53484" h="769538">
                <a:moveTo>
                  <a:pt x="273603" y="0"/>
                </a:moveTo>
                <a:lnTo>
                  <a:pt x="288984" y="0"/>
                </a:lnTo>
                <a:lnTo>
                  <a:pt x="303555" y="607"/>
                </a:lnTo>
                <a:lnTo>
                  <a:pt x="317317" y="2227"/>
                </a:lnTo>
                <a:lnTo>
                  <a:pt x="330674" y="4453"/>
                </a:lnTo>
                <a:lnTo>
                  <a:pt x="343221" y="7084"/>
                </a:lnTo>
                <a:lnTo>
                  <a:pt x="355161" y="10120"/>
                </a:lnTo>
                <a:lnTo>
                  <a:pt x="366494" y="13763"/>
                </a:lnTo>
                <a:lnTo>
                  <a:pt x="377018" y="17609"/>
                </a:lnTo>
                <a:lnTo>
                  <a:pt x="386935" y="21859"/>
                </a:lnTo>
                <a:lnTo>
                  <a:pt x="396244" y="26312"/>
                </a:lnTo>
                <a:lnTo>
                  <a:pt x="404946" y="30967"/>
                </a:lnTo>
                <a:lnTo>
                  <a:pt x="413041" y="35622"/>
                </a:lnTo>
                <a:lnTo>
                  <a:pt x="420327" y="40480"/>
                </a:lnTo>
                <a:lnTo>
                  <a:pt x="426803" y="45135"/>
                </a:lnTo>
                <a:lnTo>
                  <a:pt x="433077" y="49588"/>
                </a:lnTo>
                <a:lnTo>
                  <a:pt x="438338" y="53838"/>
                </a:lnTo>
                <a:lnTo>
                  <a:pt x="442993" y="58089"/>
                </a:lnTo>
                <a:lnTo>
                  <a:pt x="447243" y="61732"/>
                </a:lnTo>
                <a:lnTo>
                  <a:pt x="450886" y="65173"/>
                </a:lnTo>
                <a:lnTo>
                  <a:pt x="453719" y="68006"/>
                </a:lnTo>
                <a:lnTo>
                  <a:pt x="455743" y="70233"/>
                </a:lnTo>
                <a:lnTo>
                  <a:pt x="457362" y="72054"/>
                </a:lnTo>
                <a:lnTo>
                  <a:pt x="458374" y="73269"/>
                </a:lnTo>
                <a:lnTo>
                  <a:pt x="458576" y="73471"/>
                </a:lnTo>
                <a:lnTo>
                  <a:pt x="469100" y="78733"/>
                </a:lnTo>
                <a:lnTo>
                  <a:pt x="478814" y="84603"/>
                </a:lnTo>
                <a:lnTo>
                  <a:pt x="487718" y="91484"/>
                </a:lnTo>
                <a:lnTo>
                  <a:pt x="495813" y="98771"/>
                </a:lnTo>
                <a:lnTo>
                  <a:pt x="502897" y="106664"/>
                </a:lnTo>
                <a:lnTo>
                  <a:pt x="509170" y="115367"/>
                </a:lnTo>
                <a:lnTo>
                  <a:pt x="514837" y="124273"/>
                </a:lnTo>
                <a:lnTo>
                  <a:pt x="519492" y="133988"/>
                </a:lnTo>
                <a:lnTo>
                  <a:pt x="523741" y="144108"/>
                </a:lnTo>
                <a:lnTo>
                  <a:pt x="527182" y="154430"/>
                </a:lnTo>
                <a:lnTo>
                  <a:pt x="530015" y="165360"/>
                </a:lnTo>
                <a:lnTo>
                  <a:pt x="532444" y="176290"/>
                </a:lnTo>
                <a:lnTo>
                  <a:pt x="534063" y="187624"/>
                </a:lnTo>
                <a:lnTo>
                  <a:pt x="535277" y="199161"/>
                </a:lnTo>
                <a:lnTo>
                  <a:pt x="535884" y="210697"/>
                </a:lnTo>
                <a:lnTo>
                  <a:pt x="536491" y="222234"/>
                </a:lnTo>
                <a:lnTo>
                  <a:pt x="536086" y="233973"/>
                </a:lnTo>
                <a:lnTo>
                  <a:pt x="535479" y="245712"/>
                </a:lnTo>
                <a:lnTo>
                  <a:pt x="534467" y="257249"/>
                </a:lnTo>
                <a:lnTo>
                  <a:pt x="533456" y="268786"/>
                </a:lnTo>
                <a:lnTo>
                  <a:pt x="531634" y="280120"/>
                </a:lnTo>
                <a:lnTo>
                  <a:pt x="530015" y="291050"/>
                </a:lnTo>
                <a:lnTo>
                  <a:pt x="527991" y="301979"/>
                </a:lnTo>
                <a:lnTo>
                  <a:pt x="525563" y="312302"/>
                </a:lnTo>
                <a:lnTo>
                  <a:pt x="523751" y="320540"/>
                </a:lnTo>
                <a:lnTo>
                  <a:pt x="528041" y="323069"/>
                </a:lnTo>
                <a:lnTo>
                  <a:pt x="534301" y="328531"/>
                </a:lnTo>
                <a:lnTo>
                  <a:pt x="539753" y="335004"/>
                </a:lnTo>
                <a:lnTo>
                  <a:pt x="544397" y="341882"/>
                </a:lnTo>
                <a:lnTo>
                  <a:pt x="548234" y="349772"/>
                </a:lnTo>
                <a:lnTo>
                  <a:pt x="551061" y="358268"/>
                </a:lnTo>
                <a:lnTo>
                  <a:pt x="552878" y="367169"/>
                </a:lnTo>
                <a:lnTo>
                  <a:pt x="553484" y="376475"/>
                </a:lnTo>
                <a:lnTo>
                  <a:pt x="552878" y="385983"/>
                </a:lnTo>
                <a:lnTo>
                  <a:pt x="551061" y="394884"/>
                </a:lnTo>
                <a:lnTo>
                  <a:pt x="548234" y="403380"/>
                </a:lnTo>
                <a:lnTo>
                  <a:pt x="544397" y="411068"/>
                </a:lnTo>
                <a:lnTo>
                  <a:pt x="539753" y="418148"/>
                </a:lnTo>
                <a:lnTo>
                  <a:pt x="534301" y="424217"/>
                </a:lnTo>
                <a:lnTo>
                  <a:pt x="528041" y="429679"/>
                </a:lnTo>
                <a:lnTo>
                  <a:pt x="521176" y="434130"/>
                </a:lnTo>
                <a:lnTo>
                  <a:pt x="513906" y="437164"/>
                </a:lnTo>
                <a:lnTo>
                  <a:pt x="506031" y="439187"/>
                </a:lnTo>
                <a:lnTo>
                  <a:pt x="497752" y="439996"/>
                </a:lnTo>
                <a:lnTo>
                  <a:pt x="489877" y="439187"/>
                </a:lnTo>
                <a:lnTo>
                  <a:pt x="482854" y="437428"/>
                </a:lnTo>
                <a:lnTo>
                  <a:pt x="482680" y="438112"/>
                </a:lnTo>
                <a:lnTo>
                  <a:pt x="479646" y="449445"/>
                </a:lnTo>
                <a:lnTo>
                  <a:pt x="475802" y="460576"/>
                </a:lnTo>
                <a:lnTo>
                  <a:pt x="471959" y="471302"/>
                </a:lnTo>
                <a:lnTo>
                  <a:pt x="467306" y="482230"/>
                </a:lnTo>
                <a:lnTo>
                  <a:pt x="462248" y="492552"/>
                </a:lnTo>
                <a:lnTo>
                  <a:pt x="456786" y="502671"/>
                </a:lnTo>
                <a:lnTo>
                  <a:pt x="450717" y="512587"/>
                </a:lnTo>
                <a:lnTo>
                  <a:pt x="443839" y="521897"/>
                </a:lnTo>
                <a:lnTo>
                  <a:pt x="436557" y="531004"/>
                </a:lnTo>
                <a:lnTo>
                  <a:pt x="428869" y="539504"/>
                </a:lnTo>
                <a:lnTo>
                  <a:pt x="420171" y="547801"/>
                </a:lnTo>
                <a:lnTo>
                  <a:pt x="411067" y="555289"/>
                </a:lnTo>
                <a:lnTo>
                  <a:pt x="401155" y="562575"/>
                </a:lnTo>
                <a:lnTo>
                  <a:pt x="390635" y="568849"/>
                </a:lnTo>
                <a:lnTo>
                  <a:pt x="379104" y="574718"/>
                </a:lnTo>
                <a:lnTo>
                  <a:pt x="366967" y="579979"/>
                </a:lnTo>
                <a:lnTo>
                  <a:pt x="354222" y="584432"/>
                </a:lnTo>
                <a:lnTo>
                  <a:pt x="340263" y="588479"/>
                </a:lnTo>
                <a:lnTo>
                  <a:pt x="333789" y="589739"/>
                </a:lnTo>
                <a:lnTo>
                  <a:pt x="333789" y="613168"/>
                </a:lnTo>
                <a:lnTo>
                  <a:pt x="333789" y="630657"/>
                </a:lnTo>
                <a:lnTo>
                  <a:pt x="342845" y="632188"/>
                </a:lnTo>
                <a:lnTo>
                  <a:pt x="359017" y="635834"/>
                </a:lnTo>
                <a:lnTo>
                  <a:pt x="360473" y="636217"/>
                </a:lnTo>
                <a:lnTo>
                  <a:pt x="363527" y="636876"/>
                </a:lnTo>
                <a:lnTo>
                  <a:pt x="363434" y="636996"/>
                </a:lnTo>
                <a:lnTo>
                  <a:pt x="375189" y="640088"/>
                </a:lnTo>
                <a:lnTo>
                  <a:pt x="391159" y="644748"/>
                </a:lnTo>
                <a:lnTo>
                  <a:pt x="406724" y="650218"/>
                </a:lnTo>
                <a:lnTo>
                  <a:pt x="421885" y="655687"/>
                </a:lnTo>
                <a:lnTo>
                  <a:pt x="436440" y="662170"/>
                </a:lnTo>
                <a:lnTo>
                  <a:pt x="450590" y="668652"/>
                </a:lnTo>
                <a:lnTo>
                  <a:pt x="464134" y="675743"/>
                </a:lnTo>
                <a:lnTo>
                  <a:pt x="477072" y="683036"/>
                </a:lnTo>
                <a:lnTo>
                  <a:pt x="488999" y="690531"/>
                </a:lnTo>
                <a:lnTo>
                  <a:pt x="500319" y="698432"/>
                </a:lnTo>
                <a:lnTo>
                  <a:pt x="510831" y="706333"/>
                </a:lnTo>
                <a:lnTo>
                  <a:pt x="520332" y="714436"/>
                </a:lnTo>
                <a:lnTo>
                  <a:pt x="528418" y="722539"/>
                </a:lnTo>
                <a:lnTo>
                  <a:pt x="535695" y="730642"/>
                </a:lnTo>
                <a:lnTo>
                  <a:pt x="542164" y="738543"/>
                </a:lnTo>
                <a:lnTo>
                  <a:pt x="546813" y="746646"/>
                </a:lnTo>
                <a:lnTo>
                  <a:pt x="550654" y="754345"/>
                </a:lnTo>
                <a:lnTo>
                  <a:pt x="552676" y="762245"/>
                </a:lnTo>
                <a:lnTo>
                  <a:pt x="553484" y="769538"/>
                </a:lnTo>
                <a:lnTo>
                  <a:pt x="276742" y="769538"/>
                </a:lnTo>
                <a:lnTo>
                  <a:pt x="0" y="769538"/>
                </a:lnTo>
                <a:lnTo>
                  <a:pt x="606" y="762245"/>
                </a:lnTo>
                <a:lnTo>
                  <a:pt x="3032" y="754345"/>
                </a:lnTo>
                <a:lnTo>
                  <a:pt x="6469" y="746646"/>
                </a:lnTo>
                <a:lnTo>
                  <a:pt x="11522" y="738543"/>
                </a:lnTo>
                <a:lnTo>
                  <a:pt x="17587" y="730642"/>
                </a:lnTo>
                <a:lnTo>
                  <a:pt x="24864" y="722539"/>
                </a:lnTo>
                <a:lnTo>
                  <a:pt x="33355" y="714436"/>
                </a:lnTo>
                <a:lnTo>
                  <a:pt x="42654" y="706333"/>
                </a:lnTo>
                <a:lnTo>
                  <a:pt x="52963" y="698432"/>
                </a:lnTo>
                <a:lnTo>
                  <a:pt x="64284" y="690531"/>
                </a:lnTo>
                <a:lnTo>
                  <a:pt x="76210" y="683036"/>
                </a:lnTo>
                <a:lnTo>
                  <a:pt x="89148" y="675743"/>
                </a:lnTo>
                <a:lnTo>
                  <a:pt x="102894" y="668652"/>
                </a:lnTo>
                <a:lnTo>
                  <a:pt x="116842" y="662170"/>
                </a:lnTo>
                <a:lnTo>
                  <a:pt x="131599" y="655687"/>
                </a:lnTo>
                <a:lnTo>
                  <a:pt x="146760" y="650218"/>
                </a:lnTo>
                <a:lnTo>
                  <a:pt x="162124" y="644748"/>
                </a:lnTo>
                <a:lnTo>
                  <a:pt x="178094" y="640088"/>
                </a:lnTo>
                <a:lnTo>
                  <a:pt x="192501" y="636345"/>
                </a:lnTo>
                <a:lnTo>
                  <a:pt x="192384" y="636267"/>
                </a:lnTo>
                <a:lnTo>
                  <a:pt x="195412" y="635624"/>
                </a:lnTo>
                <a:lnTo>
                  <a:pt x="210842" y="632188"/>
                </a:lnTo>
                <a:lnTo>
                  <a:pt x="219694" y="630654"/>
                </a:lnTo>
                <a:lnTo>
                  <a:pt x="219694" y="589856"/>
                </a:lnTo>
                <a:lnTo>
                  <a:pt x="212614" y="588479"/>
                </a:lnTo>
                <a:lnTo>
                  <a:pt x="199060" y="584432"/>
                </a:lnTo>
                <a:lnTo>
                  <a:pt x="185911" y="579979"/>
                </a:lnTo>
                <a:lnTo>
                  <a:pt x="173975" y="574718"/>
                </a:lnTo>
                <a:lnTo>
                  <a:pt x="162445" y="568849"/>
                </a:lnTo>
                <a:lnTo>
                  <a:pt x="151925" y="562575"/>
                </a:lnTo>
                <a:lnTo>
                  <a:pt x="142013" y="555289"/>
                </a:lnTo>
                <a:lnTo>
                  <a:pt x="132707" y="547801"/>
                </a:lnTo>
                <a:lnTo>
                  <a:pt x="124008" y="539504"/>
                </a:lnTo>
                <a:lnTo>
                  <a:pt x="116321" y="531004"/>
                </a:lnTo>
                <a:lnTo>
                  <a:pt x="109038" y="521897"/>
                </a:lnTo>
                <a:lnTo>
                  <a:pt x="102565" y="512587"/>
                </a:lnTo>
                <a:lnTo>
                  <a:pt x="96293" y="502671"/>
                </a:lnTo>
                <a:lnTo>
                  <a:pt x="90831" y="492552"/>
                </a:lnTo>
                <a:lnTo>
                  <a:pt x="85572" y="482230"/>
                </a:lnTo>
                <a:lnTo>
                  <a:pt x="81121" y="471302"/>
                </a:lnTo>
                <a:lnTo>
                  <a:pt x="77075" y="460576"/>
                </a:lnTo>
                <a:lnTo>
                  <a:pt x="73434" y="449445"/>
                </a:lnTo>
                <a:lnTo>
                  <a:pt x="70197" y="438112"/>
                </a:lnTo>
                <a:lnTo>
                  <a:pt x="70069" y="437570"/>
                </a:lnTo>
                <a:lnTo>
                  <a:pt x="63926" y="439187"/>
                </a:lnTo>
                <a:lnTo>
                  <a:pt x="55632" y="439996"/>
                </a:lnTo>
                <a:lnTo>
                  <a:pt x="47338" y="439187"/>
                </a:lnTo>
                <a:lnTo>
                  <a:pt x="39448" y="437164"/>
                </a:lnTo>
                <a:lnTo>
                  <a:pt x="32165" y="434130"/>
                </a:lnTo>
                <a:lnTo>
                  <a:pt x="25287" y="429679"/>
                </a:lnTo>
                <a:lnTo>
                  <a:pt x="19016" y="424217"/>
                </a:lnTo>
                <a:lnTo>
                  <a:pt x="13554" y="418148"/>
                </a:lnTo>
                <a:lnTo>
                  <a:pt x="8901" y="411068"/>
                </a:lnTo>
                <a:lnTo>
                  <a:pt x="5057" y="403380"/>
                </a:lnTo>
                <a:lnTo>
                  <a:pt x="2225" y="394884"/>
                </a:lnTo>
                <a:lnTo>
                  <a:pt x="607" y="385983"/>
                </a:lnTo>
                <a:lnTo>
                  <a:pt x="0" y="376475"/>
                </a:lnTo>
                <a:lnTo>
                  <a:pt x="607" y="367169"/>
                </a:lnTo>
                <a:lnTo>
                  <a:pt x="2225" y="358268"/>
                </a:lnTo>
                <a:lnTo>
                  <a:pt x="5057" y="349772"/>
                </a:lnTo>
                <a:lnTo>
                  <a:pt x="8901" y="341882"/>
                </a:lnTo>
                <a:lnTo>
                  <a:pt x="13554" y="335004"/>
                </a:lnTo>
                <a:lnTo>
                  <a:pt x="19016" y="328531"/>
                </a:lnTo>
                <a:lnTo>
                  <a:pt x="25287" y="323069"/>
                </a:lnTo>
                <a:lnTo>
                  <a:pt x="32165" y="319023"/>
                </a:lnTo>
                <a:lnTo>
                  <a:pt x="33276" y="318498"/>
                </a:lnTo>
                <a:lnTo>
                  <a:pt x="31763" y="305218"/>
                </a:lnTo>
                <a:lnTo>
                  <a:pt x="30144" y="288216"/>
                </a:lnTo>
                <a:lnTo>
                  <a:pt x="28929" y="270000"/>
                </a:lnTo>
                <a:lnTo>
                  <a:pt x="27715" y="250368"/>
                </a:lnTo>
                <a:lnTo>
                  <a:pt x="27310" y="239438"/>
                </a:lnTo>
                <a:lnTo>
                  <a:pt x="26703" y="228306"/>
                </a:lnTo>
                <a:lnTo>
                  <a:pt x="26703" y="217174"/>
                </a:lnTo>
                <a:lnTo>
                  <a:pt x="27108" y="206245"/>
                </a:lnTo>
                <a:lnTo>
                  <a:pt x="27513" y="195113"/>
                </a:lnTo>
                <a:lnTo>
                  <a:pt x="28525" y="184386"/>
                </a:lnTo>
                <a:lnTo>
                  <a:pt x="29941" y="173456"/>
                </a:lnTo>
                <a:lnTo>
                  <a:pt x="31560" y="162729"/>
                </a:lnTo>
                <a:lnTo>
                  <a:pt x="33584" y="152204"/>
                </a:lnTo>
                <a:lnTo>
                  <a:pt x="36417" y="141679"/>
                </a:lnTo>
                <a:lnTo>
                  <a:pt x="39655" y="131357"/>
                </a:lnTo>
                <a:lnTo>
                  <a:pt x="43703" y="121439"/>
                </a:lnTo>
                <a:lnTo>
                  <a:pt x="48358" y="111724"/>
                </a:lnTo>
                <a:lnTo>
                  <a:pt x="53619" y="102009"/>
                </a:lnTo>
                <a:lnTo>
                  <a:pt x="59691" y="92901"/>
                </a:lnTo>
                <a:lnTo>
                  <a:pt x="66572" y="83591"/>
                </a:lnTo>
                <a:lnTo>
                  <a:pt x="74262" y="74888"/>
                </a:lnTo>
                <a:lnTo>
                  <a:pt x="82762" y="66792"/>
                </a:lnTo>
                <a:lnTo>
                  <a:pt x="92071" y="58493"/>
                </a:lnTo>
                <a:lnTo>
                  <a:pt x="102797" y="50802"/>
                </a:lnTo>
                <a:lnTo>
                  <a:pt x="113928" y="43516"/>
                </a:lnTo>
                <a:lnTo>
                  <a:pt x="126475" y="36634"/>
                </a:lnTo>
                <a:lnTo>
                  <a:pt x="140034" y="30158"/>
                </a:lnTo>
                <a:lnTo>
                  <a:pt x="154606" y="23883"/>
                </a:lnTo>
                <a:lnTo>
                  <a:pt x="170593" y="18216"/>
                </a:lnTo>
                <a:lnTo>
                  <a:pt x="187593" y="13358"/>
                </a:lnTo>
                <a:lnTo>
                  <a:pt x="206009" y="8703"/>
                </a:lnTo>
                <a:lnTo>
                  <a:pt x="224021" y="4858"/>
                </a:lnTo>
                <a:lnTo>
                  <a:pt x="241223" y="2227"/>
                </a:lnTo>
                <a:lnTo>
                  <a:pt x="257818" y="607"/>
                </a:lnTo>
                <a:close/>
              </a:path>
            </a:pathLst>
          </a:custGeom>
          <a:solidFill>
            <a:srgbClr val="3C92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5118156" y="4329748"/>
            <a:ext cx="1599108" cy="586390"/>
          </a:xfrm>
          <a:custGeom>
            <a:avLst/>
            <a:gdLst>
              <a:gd name="connsiteX0" fmla="*/ 293195 w 1599108"/>
              <a:gd name="connsiteY0" fmla="*/ 0 h 586390"/>
              <a:gd name="connsiteX1" fmla="*/ 553410 w 1599108"/>
              <a:gd name="connsiteY1" fmla="*/ 0 h 586390"/>
              <a:gd name="connsiteX2" fmla="*/ 553410 w 1599108"/>
              <a:gd name="connsiteY2" fmla="*/ 16160 h 586390"/>
              <a:gd name="connsiteX3" fmla="*/ 292735 w 1599108"/>
              <a:gd name="connsiteY3" fmla="*/ 16160 h 586390"/>
              <a:gd name="connsiteX4" fmla="*/ 15700 w 1599108"/>
              <a:gd name="connsiteY4" fmla="*/ 293195 h 586390"/>
              <a:gd name="connsiteX5" fmla="*/ 292735 w 1599108"/>
              <a:gd name="connsiteY5" fmla="*/ 570230 h 586390"/>
              <a:gd name="connsiteX6" fmla="*/ 1599108 w 1599108"/>
              <a:gd name="connsiteY6" fmla="*/ 570230 h 586390"/>
              <a:gd name="connsiteX7" fmla="*/ 1599108 w 1599108"/>
              <a:gd name="connsiteY7" fmla="*/ 586390 h 586390"/>
              <a:gd name="connsiteX8" fmla="*/ 293195 w 1599108"/>
              <a:gd name="connsiteY8" fmla="*/ 586390 h 586390"/>
              <a:gd name="connsiteX9" fmla="*/ 0 w 1599108"/>
              <a:gd name="connsiteY9" fmla="*/ 293195 h 586390"/>
              <a:gd name="connsiteX10" fmla="*/ 293195 w 1599108"/>
              <a:gd name="connsiteY10" fmla="*/ 0 h 5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108" h="586390">
                <a:moveTo>
                  <a:pt x="293195" y="0"/>
                </a:moveTo>
                <a:lnTo>
                  <a:pt x="553410" y="0"/>
                </a:lnTo>
                <a:lnTo>
                  <a:pt x="553410" y="16160"/>
                </a:lnTo>
                <a:lnTo>
                  <a:pt x="292735" y="16160"/>
                </a:lnTo>
                <a:cubicBezTo>
                  <a:pt x="139733" y="16160"/>
                  <a:pt x="15700" y="140193"/>
                  <a:pt x="15700" y="293195"/>
                </a:cubicBezTo>
                <a:cubicBezTo>
                  <a:pt x="15700" y="446197"/>
                  <a:pt x="139733" y="570230"/>
                  <a:pt x="292735" y="570230"/>
                </a:cubicBezTo>
                <a:lnTo>
                  <a:pt x="1599108" y="570230"/>
                </a:lnTo>
                <a:lnTo>
                  <a:pt x="1599108" y="586390"/>
                </a:lnTo>
                <a:lnTo>
                  <a:pt x="293195" y="586390"/>
                </a:lnTo>
                <a:cubicBezTo>
                  <a:pt x="131268" y="586390"/>
                  <a:pt x="0" y="455122"/>
                  <a:pt x="0" y="293195"/>
                </a:cubicBezTo>
                <a:cubicBezTo>
                  <a:pt x="0" y="131268"/>
                  <a:pt x="131268" y="0"/>
                  <a:pt x="293195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 구성원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613583" y="4420033"/>
            <a:ext cx="116647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C92CA"/>
                </a:solidFill>
              </a:rPr>
              <a:t>임수빈</a:t>
            </a:r>
            <a:endParaRPr lang="ko-KR" altLang="en-US" sz="1400" b="1" dirty="0">
              <a:solidFill>
                <a:srgbClr val="3C92CA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860384" y="4538525"/>
            <a:ext cx="116647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C92CA"/>
                </a:solidFill>
              </a:rPr>
              <a:t>손상민</a:t>
            </a:r>
            <a:endParaRPr lang="ko-KR" altLang="en-US" sz="1400" b="1" dirty="0">
              <a:solidFill>
                <a:srgbClr val="3C92CA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18935" y="4405042"/>
            <a:ext cx="116647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C92CA"/>
                </a:solidFill>
              </a:rPr>
              <a:t>하정</a:t>
            </a:r>
            <a:r>
              <a:rPr lang="ko-KR" altLang="en-US" sz="1400" b="1" dirty="0">
                <a:solidFill>
                  <a:srgbClr val="3C92CA"/>
                </a:solidFill>
              </a:rPr>
              <a:t>환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093921" y="1878018"/>
            <a:ext cx="2116668" cy="335403"/>
          </a:xfrm>
          <a:prstGeom prst="roundRect">
            <a:avLst>
              <a:gd name="adj" fmla="val 50000"/>
            </a:avLst>
          </a:prstGeom>
          <a:solidFill>
            <a:srgbClr val="839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/>
                </a:solidFill>
              </a:rPr>
              <a:t>전체적인 프로젝트 관리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093922" y="1337311"/>
            <a:ext cx="2116668" cy="335403"/>
          </a:xfrm>
          <a:prstGeom prst="roundRect">
            <a:avLst>
              <a:gd name="adj" fmla="val 50000"/>
            </a:avLst>
          </a:prstGeom>
          <a:solidFill>
            <a:srgbClr val="839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/>
                </a:solidFill>
              </a:rPr>
              <a:t>팀원들 작업 분담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904269" y="5199168"/>
            <a:ext cx="2116668" cy="335403"/>
          </a:xfrm>
          <a:prstGeom prst="roundRect">
            <a:avLst>
              <a:gd name="adj" fmla="val 50000"/>
            </a:avLst>
          </a:prstGeom>
          <a:solidFill>
            <a:srgbClr val="839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/>
                </a:solidFill>
              </a:rPr>
              <a:t>프로젝트 진행 사항 관리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77670" y="5199168"/>
            <a:ext cx="2116668" cy="335403"/>
          </a:xfrm>
          <a:prstGeom prst="roundRect">
            <a:avLst>
              <a:gd name="adj" fmla="val 50000"/>
            </a:avLst>
          </a:prstGeom>
          <a:solidFill>
            <a:srgbClr val="839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/>
                </a:solidFill>
              </a:rPr>
              <a:t>기술적 사항 관리 및 해결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9207015" y="5183866"/>
            <a:ext cx="2116668" cy="335403"/>
          </a:xfrm>
          <a:prstGeom prst="roundRect">
            <a:avLst>
              <a:gd name="adj" fmla="val 50000"/>
            </a:avLst>
          </a:prstGeom>
          <a:solidFill>
            <a:srgbClr val="839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white"/>
                </a:solidFill>
              </a:rPr>
              <a:t>문서 담당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100" b="1" dirty="0" smtClean="0">
                <a:solidFill>
                  <a:prstClr val="white"/>
                </a:solidFill>
              </a:rPr>
              <a:t>산출물 관리</a:t>
            </a:r>
            <a:r>
              <a:rPr lang="en-US" altLang="ko-KR" sz="1100" b="1" dirty="0" smtClean="0">
                <a:solidFill>
                  <a:prstClr val="white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2921427" y="2334045"/>
            <a:ext cx="1" cy="1901071"/>
          </a:xfrm>
          <a:prstGeom prst="straightConnector1">
            <a:avLst/>
          </a:prstGeom>
          <a:ln>
            <a:solidFill>
              <a:srgbClr val="8396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9210588" y="2417244"/>
            <a:ext cx="1" cy="1901071"/>
          </a:xfrm>
          <a:prstGeom prst="straightConnector1">
            <a:avLst/>
          </a:prstGeom>
          <a:ln>
            <a:solidFill>
              <a:srgbClr val="8396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순차 다이어그램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40" y="1184275"/>
            <a:ext cx="8036560" cy="552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1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클래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1808992" descr="EMB000000ec21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129927"/>
            <a:ext cx="8058825" cy="55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1E910F9-4C6E-431B-BF84-FF7B5DD745A4}"/>
              </a:ext>
            </a:extLst>
          </p:cNvPr>
          <p:cNvSpPr/>
          <p:nvPr/>
        </p:nvSpPr>
        <p:spPr>
          <a:xfrm>
            <a:off x="411278" y="648824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99C3D59-D734-4CBA-94F0-89CDBA30C22F}"/>
              </a:ext>
            </a:extLst>
          </p:cNvPr>
          <p:cNvSpPr/>
          <p:nvPr/>
        </p:nvSpPr>
        <p:spPr>
          <a:xfrm>
            <a:off x="363153" y="-87018"/>
            <a:ext cx="1003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평가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승인기준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3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 보고서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4863"/>
              </p:ext>
            </p:extLst>
          </p:nvPr>
        </p:nvGraphicFramePr>
        <p:xfrm>
          <a:off x="808213" y="873063"/>
          <a:ext cx="4441322" cy="2327337"/>
        </p:xfrm>
        <a:graphic>
          <a:graphicData uri="http://schemas.openxmlformats.org/drawingml/2006/table">
            <a:tbl>
              <a:tblPr/>
              <a:tblGrid>
                <a:gridCol w="10383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030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5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유스케이스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 얼굴을 인식한다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5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조건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사용자는 자신의 얼굴을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카메라를 통해 등록을 해야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5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값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사용자는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카메라로부터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60cm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이내로 접근하도록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427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기대 출력 값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등록된 사용자와 일치할 때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 얼굴이 인식되면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시스템 상에서 얼굴이 인식되었다는 사각형 툴이 뜨게 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등록된 사용자는 등록한 얼굴과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매칭되는 이름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’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 얼굴 상단에 뜨게 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판정 기준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도어락이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개방된다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결과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얼굴 인식이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70% 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이상이 되면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 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등록된 사용자의  미리 등록된 이니셜이 나타난다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4E49791E-6715-452E-8DA5-A64B08C52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28819"/>
              </p:ext>
            </p:extLst>
          </p:nvPr>
        </p:nvGraphicFramePr>
        <p:xfrm>
          <a:off x="6288730" y="708461"/>
          <a:ext cx="5095348" cy="2060657"/>
        </p:xfrm>
        <a:graphic>
          <a:graphicData uri="http://schemas.openxmlformats.org/drawingml/2006/table">
            <a:tbl>
              <a:tblPr/>
              <a:tblGrid>
                <a:gridCol w="11648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305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0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유스케이스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 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얼굴을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인식하지 못한다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조건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사용자는 자신의 얼굴을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카메라를 통해 등록을 해야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값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사용자는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카메라로부터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60cm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이내로 접근하도록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9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기대 출력 값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시스템 상에서 등록된 사용자와 일치하지 않을 때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상에 등록되지 않은 얼굴이므로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시스템이 인식을 하지 못하고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,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도어락이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개방되지 않는다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판정 기준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실패 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도어락이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개방되지 않는다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결과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얼굴 인식이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70%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미만이 되면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 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사용자의 얼굴에 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UNKNOW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이라는 글자가 나타난다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15781602-9939-4CE9-8963-0987544FE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70087"/>
              </p:ext>
            </p:extLst>
          </p:nvPr>
        </p:nvGraphicFramePr>
        <p:xfrm>
          <a:off x="6332203" y="2677615"/>
          <a:ext cx="5051875" cy="2401356"/>
        </p:xfrm>
        <a:graphic>
          <a:graphicData uri="http://schemas.openxmlformats.org/drawingml/2006/table">
            <a:tbl>
              <a:tblPr/>
              <a:tblGrid>
                <a:gridCol w="12022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96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유스케이스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얼굴을 등록한다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30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조건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라즈베리파이와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라즈베리파이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카메라 간의 연동이 가능하도록 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콘솔 창에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raspi-config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입력해서 인식 가능하게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85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값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 얼굴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정면이 드러난 이미지를 최소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100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 이상으로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저장된 사진을 이용한다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사용자가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안경 등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악세사리를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착용한 정면 사진도 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7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머신러닝으로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이용한다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기대 출력 값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 시스템에 사용자의 얼굴을 저장한다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13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판정 기준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시스템 내에서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coincidence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변수의 값이 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이하로 출력이 되면 등록된 사용자로 판명한다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30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결과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라즈베리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시스템 내부에 등록된 사용자의 얼굴이 </a:t>
                      </a:r>
                      <a:r>
                        <a:rPr lang="ko-KR" altLang="en-US" sz="7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행렬값으로</a:t>
                      </a: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저장된다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3250EE87-E008-4DB2-9B16-9FE9B71D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86983"/>
              </p:ext>
            </p:extLst>
          </p:nvPr>
        </p:nvGraphicFramePr>
        <p:xfrm>
          <a:off x="786008" y="3520835"/>
          <a:ext cx="4448286" cy="2693469"/>
        </p:xfrm>
        <a:graphic>
          <a:graphicData uri="http://schemas.openxmlformats.org/drawingml/2006/table">
            <a:tbl>
              <a:tblPr/>
              <a:tblGrid>
                <a:gridCol w="11242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40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86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유스케이스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문을 개방한다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6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조건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방문자가 시스템에 등록된 사람이어야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라즈베리파이와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서보모터가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연결이 되어 있어야 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값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등록된 사용자인지 인식을 위해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라즈베리파이의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시스템에 전송시킬 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도어락에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달린 카메라가 촬영한 사람얼굴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기대 출력 값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라즈베리파이의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서보모터가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회전하며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도어락을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연다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판정 기준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방문자 이 외의 사람이 인식했을 때 문이 개방되거나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등록된 사용자가 개방 시도 시 개방이 실패했을 때 실패라 판정한다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결과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얼굴 인식이 </a:t>
                      </a:r>
                      <a:r>
                        <a:rPr lang="en-US" altLang="ko-KR" sz="7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70%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이상으로 확인이 되면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700" kern="0" spc="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서보모터가</a:t>
                      </a:r>
                      <a:r>
                        <a:rPr lang="ko-KR" altLang="en-US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회전한다</a:t>
                      </a:r>
                      <a:r>
                        <a:rPr lang="en-US" altLang="ko-KR" sz="7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075108D9-A911-457D-AC6A-F39356DD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17353"/>
              </p:ext>
            </p:extLst>
          </p:nvPr>
        </p:nvGraphicFramePr>
        <p:xfrm>
          <a:off x="6373734" y="5000026"/>
          <a:ext cx="4904641" cy="1857974"/>
        </p:xfrm>
        <a:graphic>
          <a:graphicData uri="http://schemas.openxmlformats.org/drawingml/2006/table">
            <a:tbl>
              <a:tblPr/>
              <a:tblGrid>
                <a:gridCol w="1082338">
                  <a:extLst>
                    <a:ext uri="{9D8B030D-6E8A-4147-A177-3AD203B41FA5}">
                      <a16:colId xmlns="" xmlns:a16="http://schemas.microsoft.com/office/drawing/2014/main" val="1693737246"/>
                    </a:ext>
                  </a:extLst>
                </a:gridCol>
                <a:gridCol w="3822303">
                  <a:extLst>
                    <a:ext uri="{9D8B030D-6E8A-4147-A177-3AD203B41FA5}">
                      <a16:colId xmlns="" xmlns:a16="http://schemas.microsoft.com/office/drawing/2014/main" val="668717732"/>
                    </a:ext>
                  </a:extLst>
                </a:gridCol>
              </a:tblGrid>
              <a:tr h="352522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 속성 시나리오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배터리가 다 소진되었을 경우를 대비하여 보조 전원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배터리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구축하여</a:t>
                      </a:r>
                      <a:endParaRPr lang="en-US" altLang="ko-KR" sz="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시스템을 작동할 수 있게 한다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92557691"/>
                  </a:ext>
                </a:extLst>
              </a:tr>
              <a:tr h="218717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조건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사전에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파이와 보조 전원이 연결되어 있어야 하며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US" altLang="ko-KR" sz="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별도의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백업 시스템이 준비되어 있어야 한다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9614762"/>
                  </a:ext>
                </a:extLst>
              </a:tr>
              <a:tr h="218717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값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전원 차단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3829779"/>
                  </a:ext>
                </a:extLst>
              </a:tr>
              <a:tr h="218717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기대 출력 값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보조 전원의 작동 및 백업 시스템의 동작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90403638"/>
                  </a:ext>
                </a:extLst>
              </a:tr>
              <a:tr h="4094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성공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실패 판정 기준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 전원에 의해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파이가 다시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작동하는가로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판단한다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92338790"/>
                  </a:ext>
                </a:extLst>
              </a:tr>
              <a:tr h="4094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보조배터리 사용시 정상적으로 작동한다</a:t>
                      </a:r>
                      <a:r>
                        <a:rPr lang="en-US" altLang="ko-KR" sz="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4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1E910F9-4C6E-431B-BF84-FF7B5DD745A4}"/>
              </a:ext>
            </a:extLst>
          </p:cNvPr>
          <p:cNvSpPr/>
          <p:nvPr/>
        </p:nvSpPr>
        <p:spPr>
          <a:xfrm>
            <a:off x="445796" y="764705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99C3D59-D734-4CBA-94F0-89CDBA30C22F}"/>
              </a:ext>
            </a:extLst>
          </p:cNvPr>
          <p:cNvSpPr/>
          <p:nvPr/>
        </p:nvSpPr>
        <p:spPr>
          <a:xfrm>
            <a:off x="431372" y="117674"/>
            <a:ext cx="1003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단위시험 보고서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88988"/>
              </p:ext>
            </p:extLst>
          </p:nvPr>
        </p:nvGraphicFramePr>
        <p:xfrm>
          <a:off x="431371" y="1003136"/>
          <a:ext cx="10972800" cy="5041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713">
                  <a:extLst>
                    <a:ext uri="{9D8B030D-6E8A-4147-A177-3AD203B41FA5}">
                      <a16:colId xmlns="" xmlns:a16="http://schemas.microsoft.com/office/drawing/2014/main" val="3695076332"/>
                    </a:ext>
                  </a:extLst>
                </a:gridCol>
                <a:gridCol w="16297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503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59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60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Test</a:t>
                      </a:r>
                      <a:r>
                        <a:rPr lang="en-US" altLang="ko-KR" sz="800" b="0" baseline="0" dirty="0"/>
                        <a:t> Case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적용여부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6041">
                <a:tc rowSpan="11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/>
                        <a:t>시스템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촬영하고 있는 영상에서 사람의 얼굴을 인식하는가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얼굴을 인식하고나서 정해진 숫자만큼 얼굴 부분을 캡처하는가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파일이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디렉토리에 저장되는가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5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사람을 등록하는 경우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 다르게 입력하여 사람 수만큼 반복하여 데이터 수집 과정을 수행하는가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68580" marR="68580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사용자별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얼굴사진 파일이 저장될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trainer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디렉토리가 생성되었는가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</a:t>
                      </a:r>
                      <a:r>
                        <a:rPr lang="ko-KR" altLang="en-US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디렉토리에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존재하는 이미지 파일들을 불러와서 학습시킨다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학습된 결과가 지정된 디렉토리에 저장되는가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68580" marR="68580"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/>
                        <a:t>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방문하려 하는 사람의 얼굴을 인식하는가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인식된 얼굴이 학습된 데이터에 존재하는 지 확인 가능한가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존재하지 않는다면 등록되지 않은 사용자의 얼굴에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표시되는가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O</a:t>
                      </a:r>
                      <a:endParaRPr lang="ko-KR" altLang="en-US" sz="800" b="0" dirty="0" smtClean="0"/>
                    </a:p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1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존재하는 사용자라면 해당 사용자의 이름이 영상에 출력되는가</a:t>
                      </a:r>
                    </a:p>
                    <a:p>
                      <a:pPr algn="l"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O</a:t>
                      </a:r>
                      <a:endParaRPr lang="ko-KR" altLang="en-US" sz="10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6636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 err="1"/>
                        <a:t>도어락</a:t>
                      </a:r>
                      <a:endParaRPr lang="ko-KR" altLang="en-US" sz="8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endParaRPr lang="en-US" altLang="ko-KR" sz="800" b="0" dirty="0"/>
                    </a:p>
                    <a:p>
                      <a:pPr algn="ctr" latinLnBrk="1"/>
                      <a:r>
                        <a:rPr lang="ko-KR" altLang="en-US" sz="800" b="0" dirty="0" err="1"/>
                        <a:t>서보모터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서보모터는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지정된 각도만큼 회전하는가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O</a:t>
                      </a:r>
                      <a:endParaRPr lang="ko-KR" altLang="en-US" sz="1000" b="0" dirty="0" smtClean="0"/>
                    </a:p>
                    <a:p>
                      <a:pPr algn="ctr"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서보모터가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회전한 뒤엔 다시 이전 상태로 되돌아오는가</a:t>
                      </a:r>
                    </a:p>
                    <a:p>
                      <a:pPr algn="l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O</a:t>
                      </a:r>
                      <a:endParaRPr lang="ko-KR" altLang="en-US" sz="10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1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68580" marR="68580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개폐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등록된 사용자가 얼굴인식시</a:t>
                      </a:r>
                      <a:r>
                        <a:rPr lang="en-US" altLang="ko-KR" sz="800" b="0" dirty="0"/>
                        <a:t>, </a:t>
                      </a:r>
                      <a:r>
                        <a:rPr lang="ko-KR" altLang="en-US" sz="800" b="0" dirty="0" err="1"/>
                        <a:t>서보모터가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90</a:t>
                      </a:r>
                      <a:r>
                        <a:rPr lang="ko-KR" altLang="en-US" sz="800" b="0" dirty="0"/>
                        <a:t>도 회전하는가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O</a:t>
                      </a:r>
                      <a:endParaRPr lang="ko-KR" altLang="en-US" sz="10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9497469"/>
                  </a:ext>
                </a:extLst>
              </a:tr>
              <a:tr h="201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등록되지 않은 사용자가 얼굴인식시</a:t>
                      </a:r>
                      <a:r>
                        <a:rPr lang="en-US" altLang="ko-KR" sz="800" b="0" dirty="0"/>
                        <a:t>, </a:t>
                      </a:r>
                      <a:r>
                        <a:rPr lang="ko-KR" altLang="en-US" sz="800" b="0" dirty="0" err="1"/>
                        <a:t>서보모터가</a:t>
                      </a:r>
                      <a:r>
                        <a:rPr lang="ko-KR" altLang="en-US" sz="800" b="0" dirty="0"/>
                        <a:t> 회전하지 않는가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O</a:t>
                      </a:r>
                      <a:endParaRPr lang="ko-KR" altLang="en-US" sz="10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2854195"/>
                  </a:ext>
                </a:extLst>
              </a:tr>
              <a:tr h="2011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UI</a:t>
                      </a:r>
                      <a:endParaRPr lang="ko-KR" altLang="en-US" sz="8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/>
                        <a:t>해당 기능 버튼을 누르면 해당 기능에 맞게 시스템이 실행이 되는가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X</a:t>
                      </a:r>
                      <a:endParaRPr lang="ko-KR" altLang="en-US" sz="1000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207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6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케이스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821583"/>
              </p:ext>
            </p:extLst>
          </p:nvPr>
        </p:nvGraphicFramePr>
        <p:xfrm>
          <a:off x="920653" y="1816946"/>
          <a:ext cx="10389774" cy="3829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147"/>
                <a:gridCol w="1793111"/>
                <a:gridCol w="1731629"/>
                <a:gridCol w="1731629"/>
                <a:gridCol w="1731629"/>
                <a:gridCol w="1731629"/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목적 </a:t>
                      </a:r>
                      <a:endParaRPr lang="ko-KR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출입 시 기존에 등록된 사용자와 등록되지 않은 사용자를 구분한다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9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테스트조건</a:t>
                      </a:r>
                      <a:endParaRPr lang="ko-KR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등록된 사용자로 인식될 얼굴이 이미 데이터에 입력되어 있음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유민지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테스트 일자</a:t>
                      </a:r>
                      <a:endParaRPr lang="ko-KR" alt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2019-12-08</a:t>
                      </a:r>
                      <a:r>
                        <a:rPr lang="en-US" altLang="ko-KR" baseline="0" dirty="0" smtClean="0"/>
                        <a:t> ~ 12-08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525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단계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입력값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예상 </a:t>
                      </a:r>
                      <a:r>
                        <a:rPr lang="ko-KR" altLang="en-US" b="1" dirty="0" err="1" smtClean="0"/>
                        <a:t>출력값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실행 결과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조치사항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조치 후 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시험결과 </a:t>
                      </a:r>
                      <a:endParaRPr lang="ko-KR" altLang="en-US" b="1" dirty="0"/>
                    </a:p>
                  </a:txBody>
                  <a:tcPr/>
                </a:tc>
              </a:tr>
              <a:tr h="678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등록된 얼굴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임수빈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70%</a:t>
                      </a:r>
                      <a:r>
                        <a:rPr lang="ko-KR" altLang="en-US" dirty="0" smtClean="0"/>
                        <a:t>이상의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인식값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테스터의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이름이 나타남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</a:tr>
              <a:tr h="863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등록되지 않은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얼굴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유민지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50%</a:t>
                      </a:r>
                      <a:r>
                        <a:rPr lang="ko-KR" altLang="en-US" dirty="0" smtClean="0"/>
                        <a:t>미만의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인식값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UNKNOWN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이라고 나타남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0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6374925C-A117-40EA-99F9-C16F91BC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88909"/>
              </p:ext>
            </p:extLst>
          </p:nvPr>
        </p:nvGraphicFramePr>
        <p:xfrm>
          <a:off x="266700" y="1825369"/>
          <a:ext cx="11691486" cy="42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65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667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6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6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667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32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목적 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얼굴</a:t>
                      </a:r>
                      <a:r>
                        <a:rPr lang="en-US" altLang="ko-KR" dirty="0"/>
                        <a:t>(Face ID)</a:t>
                      </a:r>
                      <a:r>
                        <a:rPr lang="ko-KR" altLang="en-US" dirty="0"/>
                        <a:t>을 등록한다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테스트조건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시스템은 사람들의 얼굴을 구별 가능하다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8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손상민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테스트 일자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2019-12-08</a:t>
                      </a:r>
                      <a:r>
                        <a:rPr lang="en-US" altLang="ko-KR" baseline="0" dirty="0"/>
                        <a:t> ~ 12-08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3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입력값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예상 </a:t>
                      </a:r>
                      <a:r>
                        <a:rPr lang="ko-KR" altLang="en-US" b="1" dirty="0" err="1"/>
                        <a:t>출력값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실행 결과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조치사항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조치 후 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시험결과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r>
                        <a:rPr lang="ko-KR" altLang="en-US" dirty="0"/>
                        <a:t> 사용자의 얼굴 사진</a:t>
                      </a:r>
                      <a:r>
                        <a:rPr lang="en-US" altLang="ko-KR" dirty="0"/>
                        <a:t> 30</a:t>
                      </a:r>
                      <a:r>
                        <a:rPr lang="ko-KR" altLang="en-US" dirty="0"/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r>
                        <a:rPr lang="ko-KR" altLang="en-US" dirty="0"/>
                        <a:t>이상의 인식률과 함께 사용자 이름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r>
                        <a:rPr lang="ko-KR" altLang="en-US" dirty="0"/>
                        <a:t>의 인식률 및 안경 착용시 식별 불가능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안경 착용 시의 사진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인식률 </a:t>
                      </a:r>
                      <a:r>
                        <a:rPr lang="en-US" altLang="ko-KR" dirty="0"/>
                        <a:t>30%</a:t>
                      </a:r>
                      <a:r>
                        <a:rPr lang="ko-KR" altLang="en-US" dirty="0"/>
                        <a:t>대 유지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안경 착용 사용자 인식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08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</a:t>
                      </a:r>
                      <a:r>
                        <a:rPr lang="ko-KR" altLang="en-US" dirty="0"/>
                        <a:t> 사용자의 얼굴 사진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맨 얼굴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안경</a:t>
                      </a:r>
                      <a:r>
                        <a:rPr lang="en-US" altLang="ko-KR" dirty="0"/>
                        <a:t>) 100</a:t>
                      </a:r>
                      <a:r>
                        <a:rPr lang="ko-KR" altLang="en-US" dirty="0"/>
                        <a:t>장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70%</a:t>
                      </a:r>
                      <a:r>
                        <a:rPr lang="ko-KR" altLang="en-US" dirty="0"/>
                        <a:t>이상의 인식률과 함께 사용자 이름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r>
                        <a:rPr lang="ko-KR" altLang="en-US" dirty="0"/>
                        <a:t>이상의 인식률과 함께 사용자 이름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케이스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케이스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73572"/>
              </p:ext>
            </p:extLst>
          </p:nvPr>
        </p:nvGraphicFramePr>
        <p:xfrm>
          <a:off x="920653" y="1816946"/>
          <a:ext cx="10389774" cy="4065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147"/>
                <a:gridCol w="1793111"/>
                <a:gridCol w="1731629"/>
                <a:gridCol w="1731629"/>
                <a:gridCol w="1731629"/>
                <a:gridCol w="1731629"/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목적 </a:t>
                      </a:r>
                      <a:endParaRPr lang="ko-KR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등록된 사용자의 </a:t>
                      </a:r>
                      <a:r>
                        <a:rPr lang="ko-KR" altLang="en-US" dirty="0" err="1" smtClean="0"/>
                        <a:t>출입시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서보모터</a:t>
                      </a:r>
                      <a:r>
                        <a:rPr lang="ko-KR" altLang="en-US" dirty="0" smtClean="0"/>
                        <a:t> 회전이 정상적으로 작동하는지 알아본다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9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테스트조건</a:t>
                      </a:r>
                      <a:endParaRPr lang="ko-KR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출입할 사용자의 얼굴을 </a:t>
                      </a:r>
                      <a:r>
                        <a:rPr lang="ko-KR" altLang="en-US" dirty="0" err="1" smtClean="0"/>
                        <a:t>라즈베리</a:t>
                      </a:r>
                      <a:r>
                        <a:rPr lang="ko-KR" altLang="en-US" dirty="0" smtClean="0"/>
                        <a:t> 시스템에 등록하여 둔다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하정환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테스트 일자</a:t>
                      </a:r>
                      <a:endParaRPr lang="ko-KR" alt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2019-12-08</a:t>
                      </a:r>
                      <a:r>
                        <a:rPr lang="en-US" altLang="ko-KR" baseline="0" dirty="0" smtClean="0"/>
                        <a:t> ~ 12-08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525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단계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입력값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예상 </a:t>
                      </a:r>
                      <a:r>
                        <a:rPr lang="ko-KR" altLang="en-US" b="1" dirty="0" err="1" smtClean="0"/>
                        <a:t>출력값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실행 결과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조치사항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조치 후 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시험결과 </a:t>
                      </a:r>
                      <a:endParaRPr lang="ko-KR" altLang="en-US" b="1" dirty="0"/>
                    </a:p>
                  </a:txBody>
                  <a:tcPr/>
                </a:tc>
              </a:tr>
              <a:tr h="678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등록된 얼굴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임수빈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서보모터가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회전한다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서보모터가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회전한다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</a:tr>
              <a:tr h="863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등록되지 않은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얼굴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유민지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서보모터가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회전하지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않는다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서보모터가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회전하지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않는다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3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Face Recognition </a:t>
            </a:r>
            <a:r>
              <a:rPr lang="en-US" altLang="ko-KR" sz="3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DoorLock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Camera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23899" y="1192286"/>
            <a:ext cx="100325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본 프로젝트 목표</a:t>
            </a: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집 안에서든 밖에서든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시간 내내 문 밖의 출입자를 감시할 수 있는 </a:t>
            </a:r>
            <a:endParaRPr lang="en-US" altLang="ko-KR" sz="15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기능을 구현한다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등록된 사용자의 얼굴 자체가 보안의 기능을 담당하여</a:t>
            </a:r>
            <a:endParaRPr lang="en-US" altLang="ko-KR" sz="15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 등록자 외의 사용자는 집 안으로 출입할 수 없다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4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산업혁명으로 대두되고 있는 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빅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데이터와 머신 러닝을 이용하여</a:t>
            </a:r>
            <a:endParaRPr lang="en-US" altLang="ko-KR" sz="15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본 프로젝트를 진행하게 되었다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편리성과 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보안성을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높이는 </a:t>
            </a:r>
            <a:endParaRPr lang="en-US" altLang="ko-KR" sz="15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기술을 구현하고자 함이 본 프로젝트의 목표이다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endParaRPr lang="en-US" altLang="ko-KR" sz="15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05" y="1419487"/>
            <a:ext cx="4514850" cy="24079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23899" y="3707654"/>
            <a:ext cx="10972801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작동원리</a:t>
            </a: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작동원리는 총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가지 단계로 이루어진다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얼굴인식과 데이터 수집</a:t>
            </a:r>
            <a:r>
              <a:rPr lang="en-US" altLang="ko-KR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</a:t>
            </a: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머신러닝시키기</a:t>
            </a: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얼굴 인식</a:t>
            </a:r>
            <a:r>
              <a:rPr lang="en-US" altLang="ko-KR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첫 번째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얼굴인식은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en-US" altLang="ko-KR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Haar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Cascade classifier”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사용한다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해당 방법은 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머신러닝을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기반으로  물체를 다른 이미지와 판별한다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두 번째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단계의 모든 등록된 이미지는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“trainer/”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디렉토리에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저장이 된다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최종적으로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카메라에 얼굴을 인식시키면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 내부에 있는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Recognizer predict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기존에 저장된 사진 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trainer.yml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ko-KR" altLang="en-US" sz="15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입력받아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해당 사용자의 이름과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정확도를 판별해낸다</a:t>
            </a:r>
            <a:r>
              <a:rPr lang="en-US" altLang="ko-KR" sz="15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339471"/>
            <a:ext cx="10058400" cy="5364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2487147" y="2632210"/>
            <a:ext cx="131523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4407385" y="5963748"/>
            <a:ext cx="1315233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카메라</a:t>
            </a: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1527025" y="5682374"/>
            <a:ext cx="17648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파이 터치 스크린</a:t>
            </a: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668744" y="2259297"/>
            <a:ext cx="185625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5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</a:t>
            </a:r>
            <a:r>
              <a:rPr lang="ko-KR" altLang="en-US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파이 </a:t>
            </a:r>
            <a:r>
              <a:rPr lang="en-US" altLang="ko-KR" sz="15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en-US" altLang="ko-KR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1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0300" y="2806244"/>
            <a:ext cx="4562882" cy="256025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데모 실행 동영상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6776743" y="2223131"/>
            <a:ext cx="354944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출입자가 등록된 경우와 비교 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123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448" y="2805682"/>
            <a:ext cx="4497777" cy="25801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1208587" y="2223131"/>
            <a:ext cx="3549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출입자가 등록되지 않은 경우 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비즈니스 목표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4" descr="1ì¸ ê°êµ¬ 2019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1ì¸ ê°êµ¬ 2019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" y="1572126"/>
            <a:ext cx="5056036" cy="49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1ì¸ê°êµ¬ ë¸ì¸ 2019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97" y="2804335"/>
            <a:ext cx="3874335" cy="36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https://github.com/ymj620/-.git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구현시스템 코드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+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케이스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+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사용설명서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7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1E910F9-4C6E-431B-BF84-FF7B5DD745A4}"/>
              </a:ext>
            </a:extLst>
          </p:cNvPr>
          <p:cNvSpPr/>
          <p:nvPr/>
        </p:nvSpPr>
        <p:spPr>
          <a:xfrm>
            <a:off x="445796" y="764705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99C3D59-D734-4CBA-94F0-89CDBA30C22F}"/>
              </a:ext>
            </a:extLst>
          </p:cNvPr>
          <p:cNvSpPr/>
          <p:nvPr/>
        </p:nvSpPr>
        <p:spPr>
          <a:xfrm>
            <a:off x="431372" y="117674"/>
            <a:ext cx="10032513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87540"/>
              </p:ext>
            </p:extLst>
          </p:nvPr>
        </p:nvGraphicFramePr>
        <p:xfrm>
          <a:off x="1695809" y="1543212"/>
          <a:ext cx="8280877" cy="3993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884614"/>
                <a:gridCol w="26869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만족</a:t>
                      </a:r>
                      <a:r>
                        <a:rPr lang="en-US" altLang="ko-KR" dirty="0" smtClean="0"/>
                        <a:t>(Good)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반성</a:t>
                      </a:r>
                      <a:r>
                        <a:rPr lang="en-US" altLang="ko-KR" dirty="0" smtClean="0"/>
                        <a:t>(Could</a:t>
                      </a:r>
                      <a:r>
                        <a:rPr lang="en-US" altLang="ko-KR" baseline="0" dirty="0" smtClean="0"/>
                        <a:t> have been better)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개선</a:t>
                      </a:r>
                      <a:r>
                        <a:rPr lang="en-US" altLang="ko-KR" dirty="0" smtClean="0"/>
                        <a:t>(Improvement)</a:t>
                      </a:r>
                      <a:endParaRPr lang="ko-KR" altLang="en-US" dirty="0"/>
                    </a:p>
                  </a:txBody>
                  <a:tcPr/>
                </a:tc>
              </a:tr>
              <a:tr h="33529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팀원들 개개인의 역량에 따라 역할 분담이 잘 되었다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요즘 이슈가 되고 있는 </a:t>
                      </a:r>
                      <a:r>
                        <a:rPr lang="ko-KR" altLang="en-US" dirty="0" err="1" smtClean="0"/>
                        <a:t>머신러닝</a:t>
                      </a:r>
                      <a:r>
                        <a:rPr lang="ko-KR" altLang="en-US" dirty="0" smtClean="0"/>
                        <a:t> 기술 및 </a:t>
                      </a:r>
                      <a:r>
                        <a:rPr lang="ko-KR" altLang="en-US" dirty="0" err="1" smtClean="0"/>
                        <a:t>빅데이터</a:t>
                      </a:r>
                      <a:r>
                        <a:rPr lang="ko-KR" altLang="en-US" dirty="0" smtClean="0"/>
                        <a:t> 기술과 생체 인식보안기술을 접목하여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비즈니스 목적이 분명한 주제를 선정 가능했다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조원들간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의사소통 부족으로</a:t>
                      </a:r>
                      <a:r>
                        <a:rPr lang="ko-KR" altLang="en-US" baseline="0" dirty="0" smtClean="0"/>
                        <a:t> 계획대로 진행되지 못하였다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제약사항을 고려하지 않고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기능을 과도하게 구현하고자 하였다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개발 하드웨어 부족하여 프로젝트가 원활하게 진행되지 못하였다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일일 스크럼 회의를 적극적으로 활용하여야 한다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Git</a:t>
                      </a:r>
                      <a:r>
                        <a:rPr lang="en-US" altLang="ko-KR" dirty="0" smtClean="0"/>
                        <a:t>-hub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활용으로 문제점을 개선하여야 한다</a:t>
                      </a:r>
                      <a:r>
                        <a:rPr lang="en-US" altLang="ko-KR" baseline="0" dirty="0" smtClean="0"/>
                        <a:t>.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baseline="0" dirty="0" smtClean="0"/>
                    </a:p>
                    <a:p>
                      <a:pPr latinLnBrk="1"/>
                      <a:endParaRPr lang="en-US" altLang="ko-KR" baseline="0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35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 rot="16200000">
            <a:off x="5777168" y="-581890"/>
            <a:ext cx="995980" cy="5192255"/>
          </a:xfrm>
          <a:prstGeom prst="roundRect">
            <a:avLst>
              <a:gd name="adj" fmla="val 20492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22" y="1300615"/>
            <a:ext cx="608662" cy="60866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비즈니스 목표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48792" y="1691071"/>
            <a:ext cx="324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얼굴인식을 통한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 자동 </a:t>
            </a:r>
            <a:r>
              <a:rPr lang="ko-KR" altLang="en-US" sz="2000" b="1" dirty="0"/>
              <a:t>개</a:t>
            </a:r>
            <a:r>
              <a:rPr lang="ko-KR" altLang="en-US" sz="2000" b="1" dirty="0" smtClean="0"/>
              <a:t>폐 시스템</a:t>
            </a:r>
            <a:endParaRPr lang="ko-KR" altLang="en-US" sz="2000" b="1" dirty="0"/>
          </a:p>
        </p:txBody>
      </p:sp>
      <p:sp>
        <p:nvSpPr>
          <p:cNvPr id="29" name="모서리가 둥근 직사각형 28"/>
          <p:cNvSpPr/>
          <p:nvPr/>
        </p:nvSpPr>
        <p:spPr>
          <a:xfrm rot="16200000">
            <a:off x="5808056" y="2815680"/>
            <a:ext cx="995980" cy="5150833"/>
          </a:xfrm>
          <a:prstGeom prst="roundRect">
            <a:avLst>
              <a:gd name="adj" fmla="val 20492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86186" y="5205664"/>
            <a:ext cx="450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안정성과 편리성 도모</a:t>
            </a:r>
            <a:endParaRPr lang="ko-KR" altLang="en-US" sz="2000" b="1" dirty="0"/>
          </a:p>
        </p:txBody>
      </p:sp>
      <p:sp>
        <p:nvSpPr>
          <p:cNvPr id="18" name="아래쪽 화살표 17"/>
          <p:cNvSpPr/>
          <p:nvPr/>
        </p:nvSpPr>
        <p:spPr>
          <a:xfrm>
            <a:off x="6050358" y="3168315"/>
            <a:ext cx="645391" cy="1283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399" y="1286488"/>
            <a:ext cx="88433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Business </a:t>
            </a:r>
            <a:r>
              <a:rPr lang="ko-KR" altLang="en-US" sz="2000" b="1" dirty="0" smtClean="0"/>
              <a:t>목표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문맥 다이어그램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기능적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요구사항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	-1 </a:t>
            </a:r>
            <a:r>
              <a:rPr lang="ko-KR" altLang="en-US" sz="2000" b="1" dirty="0" err="1" smtClean="0"/>
              <a:t>유즈케이스</a:t>
            </a:r>
            <a:r>
              <a:rPr lang="ko-KR" altLang="en-US" sz="2000" b="1" dirty="0" smtClean="0"/>
              <a:t> 다이어그램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	-2 </a:t>
            </a:r>
            <a:r>
              <a:rPr lang="ko-KR" altLang="en-US" sz="2000" b="1" dirty="0" err="1" smtClean="0"/>
              <a:t>유즈케이스</a:t>
            </a:r>
            <a:r>
              <a:rPr lang="ko-KR" altLang="en-US" sz="2000" b="1" dirty="0" smtClean="0"/>
              <a:t> 명세서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4. </a:t>
            </a:r>
            <a:r>
              <a:rPr lang="ko-KR" altLang="en-US" sz="2000" b="1" dirty="0" err="1" smtClean="0"/>
              <a:t>품질적</a:t>
            </a:r>
            <a:r>
              <a:rPr lang="ko-KR" altLang="en-US" sz="2000" b="1" dirty="0" smtClean="0"/>
              <a:t> 요구사항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	-1 QAQ </a:t>
            </a:r>
            <a:r>
              <a:rPr lang="ko-KR" altLang="en-US" sz="2000" b="1" dirty="0" smtClean="0"/>
              <a:t>품질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우선 순위표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	-2 </a:t>
            </a:r>
            <a:r>
              <a:rPr lang="ko-KR" altLang="en-US" sz="2000" b="1" dirty="0" smtClean="0"/>
              <a:t>품질 시나리오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en-US" altLang="ko-KR" sz="2000" b="1" dirty="0" smtClean="0"/>
              <a:t>-3 </a:t>
            </a:r>
            <a:r>
              <a:rPr lang="ko-KR" altLang="en-US" sz="2000" b="1" dirty="0" smtClean="0"/>
              <a:t>제약사항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en-US" altLang="ko-KR" sz="2000" b="1" dirty="0" smtClean="0"/>
              <a:t>-3 </a:t>
            </a:r>
            <a:r>
              <a:rPr lang="ko-KR" altLang="en-US" sz="2000" b="1" dirty="0" smtClean="0"/>
              <a:t>기술검토 프로토타이핑 결과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en-US" altLang="ko-KR" sz="2000" b="1" dirty="0" smtClean="0"/>
              <a:t>-4 UI </a:t>
            </a:r>
            <a:r>
              <a:rPr lang="ko-KR" altLang="en-US" sz="2000" b="1" dirty="0" smtClean="0"/>
              <a:t>스케치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en-US" altLang="ko-KR" sz="2000" b="1" dirty="0" smtClean="0"/>
              <a:t>-5 </a:t>
            </a:r>
            <a:r>
              <a:rPr lang="ko-KR" altLang="en-US" sz="2000" b="1" dirty="0" smtClean="0"/>
              <a:t>프로젝트 계획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en-US" altLang="ko-KR" sz="2000" b="1" dirty="0" smtClean="0"/>
              <a:t>-5 </a:t>
            </a:r>
            <a:r>
              <a:rPr lang="ko-KR" altLang="en-US" sz="2000" b="1" dirty="0" smtClean="0"/>
              <a:t>시스템 평가</a:t>
            </a:r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6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 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얼굴 인식을 통한 자동개폐 시스템</a:t>
            </a:r>
            <a:endParaRPr lang="ko-KR" altLang="en-US" sz="2800" dirty="0"/>
          </a:p>
          <a:p>
            <a:pPr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6765" y="1142768"/>
            <a:ext cx="9985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/>
              <a:t>프로젝트 개발 계획 수렴 및 팀 역할 분담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 smtClean="0"/>
              <a:t>프로젝트 수행 시 시스템 개발 방법 및 도구 설정</a:t>
            </a:r>
            <a:endParaRPr lang="en-US" altLang="ko-KR" b="1" dirty="0" smtClean="0"/>
          </a:p>
          <a:p>
            <a:pPr marL="342900" indent="-342900">
              <a:buAutoNum type="arabicPeriod" startAt="3"/>
            </a:pPr>
            <a:r>
              <a:rPr lang="ko-KR" altLang="en-US" b="1" dirty="0" smtClean="0"/>
              <a:t>요구사항 수집 및 분석</a:t>
            </a:r>
            <a:endParaRPr lang="en-US" altLang="ko-KR" b="1" dirty="0" smtClean="0"/>
          </a:p>
          <a:p>
            <a:r>
              <a:rPr lang="en-US" altLang="ko-KR" dirty="0" smtClean="0">
                <a:latin typeface="+mn-ea"/>
              </a:rPr>
              <a:t>	-</a:t>
            </a:r>
            <a:r>
              <a:rPr lang="ko-KR" altLang="en-US" dirty="0" smtClean="0">
                <a:latin typeface="+mn-ea"/>
              </a:rPr>
              <a:t>기능적 요구사항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	-</a:t>
            </a:r>
            <a:r>
              <a:rPr lang="ko-KR" altLang="en-US" dirty="0" smtClean="0">
                <a:latin typeface="+mn-ea"/>
              </a:rPr>
              <a:t>비기능적 요구사항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	-</a:t>
            </a:r>
            <a:r>
              <a:rPr lang="ko-KR" altLang="en-US" dirty="0" smtClean="0">
                <a:latin typeface="+mn-ea"/>
              </a:rPr>
              <a:t>제약사항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ko-KR" altLang="en-US" dirty="0" smtClean="0"/>
              <a:t>문맥 다이어그램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	-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명세서</a:t>
            </a:r>
            <a:r>
              <a:rPr lang="en-US" altLang="ko-KR" dirty="0" smtClean="0"/>
              <a:t>,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	-</a:t>
            </a:r>
            <a:r>
              <a:rPr lang="ko-KR" altLang="en-US" dirty="0" smtClean="0">
                <a:latin typeface="+mn-ea"/>
              </a:rPr>
              <a:t>품질속성 시나리오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4.</a:t>
            </a:r>
            <a:r>
              <a:rPr lang="ko-KR" altLang="en-US" b="1" dirty="0" smtClean="0"/>
              <a:t> 시스템 개발</a:t>
            </a:r>
            <a:endParaRPr lang="en-US" altLang="ko-KR" b="1" dirty="0" smtClean="0"/>
          </a:p>
          <a:p>
            <a:r>
              <a:rPr lang="en-US" altLang="ko-KR" b="1" dirty="0" smtClean="0"/>
              <a:t>4.1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하드웨어 개발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조립</a:t>
            </a:r>
            <a:endParaRPr lang="en-US" altLang="ko-KR" dirty="0" smtClean="0"/>
          </a:p>
          <a:p>
            <a:r>
              <a:rPr lang="en-US" altLang="ko-KR" dirty="0" smtClean="0"/>
              <a:t>4.1.2 </a:t>
            </a:r>
            <a:r>
              <a:rPr lang="ko-KR" altLang="en-US" dirty="0" smtClean="0"/>
              <a:t>디스플레이 및 카메라 부착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b="1" dirty="0" smtClean="0"/>
              <a:t>4.2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소프트웨어 개발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4.2.1 </a:t>
            </a:r>
            <a:r>
              <a:rPr lang="ko-KR" altLang="en-US" dirty="0" smtClean="0"/>
              <a:t>통신 설계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내부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기능 설계</a:t>
            </a:r>
            <a:r>
              <a:rPr lang="en-US" altLang="ko-KR" dirty="0" smtClean="0"/>
              <a:t>: Open CV</a:t>
            </a:r>
            <a:r>
              <a:rPr lang="ko-KR" altLang="en-US" dirty="0" smtClean="0"/>
              <a:t>소스 구동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     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통한 얼굴인식 시스템 설계</a:t>
            </a:r>
            <a:r>
              <a:rPr lang="en-US" altLang="ko-KR" dirty="0" smtClean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531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1E910F9-4C6E-431B-BF84-FF7B5DD745A4}"/>
              </a:ext>
            </a:extLst>
          </p:cNvPr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99C3D59-D734-4CBA-94F0-89CDBA30C22F}"/>
              </a:ext>
            </a:extLst>
          </p:cNvPr>
          <p:cNvSpPr/>
          <p:nvPr/>
        </p:nvSpPr>
        <p:spPr>
          <a:xfrm>
            <a:off x="787887" y="394085"/>
            <a:ext cx="10032513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 </a:t>
            </a:r>
            <a:r>
              <a: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얼굴 인식을 통한 </a:t>
            </a:r>
            <a:r>
              <a:rPr lang="ko-KR" altLang="en-US" sz="28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자동걔폐</a:t>
            </a:r>
            <a:r>
              <a:rPr lang="ko-KR" altLang="en-US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</a:t>
            </a:r>
            <a:endParaRPr lang="ko-KR" altLang="en-US" sz="2800" dirty="0"/>
          </a:p>
          <a:p>
            <a:pPr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2805" y="1573559"/>
            <a:ext cx="81913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중간발표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시스템 개발</a:t>
            </a:r>
            <a:endParaRPr lang="en-US" altLang="ko-KR" b="1" dirty="0"/>
          </a:p>
          <a:p>
            <a:r>
              <a:rPr lang="en-US" altLang="ko-KR" b="1" dirty="0"/>
              <a:t>6.1. &lt;</a:t>
            </a:r>
            <a:r>
              <a:rPr lang="ko-KR" altLang="en-US" b="1" dirty="0"/>
              <a:t>하드웨어 개발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     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en-US" altLang="ko-KR" dirty="0"/>
              <a:t>, </a:t>
            </a:r>
            <a:r>
              <a:rPr lang="ko-KR" altLang="en-US" dirty="0" err="1"/>
              <a:t>도어락</a:t>
            </a:r>
            <a:r>
              <a:rPr lang="ko-KR" altLang="en-US" dirty="0"/>
              <a:t> 간의 연동 및 구동</a:t>
            </a:r>
            <a:endParaRPr lang="en-US" altLang="ko-KR" dirty="0"/>
          </a:p>
          <a:p>
            <a:r>
              <a:rPr lang="en-US" altLang="ko-KR" b="1" dirty="0"/>
              <a:t>6.2. &lt;</a:t>
            </a:r>
            <a:r>
              <a:rPr lang="ko-KR" altLang="en-US" b="1" dirty="0"/>
              <a:t>소프트웨어 개발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     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통한 시스템 훈련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프로젝트 후</a:t>
            </a:r>
            <a:r>
              <a:rPr lang="en-US" altLang="ko-KR" b="1" dirty="0"/>
              <a:t>,</a:t>
            </a:r>
            <a:r>
              <a:rPr lang="ko-KR" altLang="en-US" b="1" dirty="0"/>
              <a:t> 유지보수 시 고려사항 설정</a:t>
            </a:r>
            <a:endParaRPr lang="en-US" altLang="ko-KR" b="1" dirty="0"/>
          </a:p>
          <a:p>
            <a:pPr marL="342900" indent="-342900">
              <a:buAutoNum type="arabicPeriod" startAt="6"/>
            </a:pPr>
            <a:endParaRPr lang="en-US" altLang="ko-KR" dirty="0"/>
          </a:p>
          <a:p>
            <a:r>
              <a:rPr lang="en-US" altLang="ko-KR" b="1" dirty="0"/>
              <a:t>8.  </a:t>
            </a:r>
            <a:r>
              <a:rPr lang="ko-KR" altLang="en-US" b="1" dirty="0"/>
              <a:t>지속적인 시스템 </a:t>
            </a:r>
            <a:r>
              <a:rPr lang="ko-KR" altLang="en-US" b="1" dirty="0" err="1"/>
              <a:t>테스팅</a:t>
            </a:r>
            <a:r>
              <a:rPr lang="ko-KR" altLang="en-US" b="1" dirty="0"/>
              <a:t> 및 피드백 반복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8.1. s/w</a:t>
            </a:r>
            <a:r>
              <a:rPr lang="ko-KR" altLang="ko-KR" b="1" dirty="0"/>
              <a:t>테스트 </a:t>
            </a:r>
            <a:r>
              <a:rPr lang="en-US" altLang="ko-KR" b="1" dirty="0"/>
              <a:t>: </a:t>
            </a:r>
            <a:r>
              <a:rPr lang="ko-KR" altLang="ko-KR" dirty="0"/>
              <a:t>사용자 인식률 향상 목적</a:t>
            </a:r>
            <a:r>
              <a:rPr lang="en-US" altLang="ko-KR" dirty="0" smtClean="0"/>
              <a:t>(70</a:t>
            </a:r>
            <a:r>
              <a:rPr lang="en-US" altLang="ko-KR" dirty="0"/>
              <a:t>%</a:t>
            </a:r>
            <a:r>
              <a:rPr lang="ko-KR" altLang="ko-KR" dirty="0"/>
              <a:t>이상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8.2. h/w</a:t>
            </a:r>
            <a:r>
              <a:rPr lang="ko-KR" altLang="ko-KR" b="1" dirty="0"/>
              <a:t>테스트</a:t>
            </a:r>
            <a:r>
              <a:rPr lang="en-US" altLang="ko-KR" b="1" dirty="0"/>
              <a:t> : </a:t>
            </a:r>
            <a:r>
              <a:rPr lang="ko-KR" altLang="ko-KR" dirty="0" err="1"/>
              <a:t>도어락과</a:t>
            </a:r>
            <a:r>
              <a:rPr lang="ko-KR" altLang="ko-KR" dirty="0"/>
              <a:t> 카메라</a:t>
            </a:r>
            <a:r>
              <a:rPr lang="en-US" altLang="ko-KR" dirty="0"/>
              <a:t>, </a:t>
            </a:r>
            <a:r>
              <a:rPr lang="ko-KR" altLang="ko-KR" dirty="0"/>
              <a:t>디스플레이 등과 </a:t>
            </a:r>
            <a:r>
              <a:rPr lang="ko-KR" altLang="ko-KR" dirty="0" err="1"/>
              <a:t>라즈베리파이</a:t>
            </a:r>
            <a:r>
              <a:rPr lang="ko-KR" altLang="ko-KR" dirty="0"/>
              <a:t> 연결 확인</a:t>
            </a:r>
            <a:endParaRPr lang="en-US" altLang="ko-KR" dirty="0"/>
          </a:p>
          <a:p>
            <a:r>
              <a:rPr lang="en-US" altLang="ko-KR" b="1" dirty="0"/>
              <a:t>8.3 </a:t>
            </a:r>
            <a:r>
              <a:rPr lang="ko-KR" altLang="ko-KR" b="1" dirty="0"/>
              <a:t>시스템 통합 테스트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04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307774" y="4918899"/>
            <a:ext cx="11644876" cy="17504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386" y="4453812"/>
            <a:ext cx="10561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범례</a:t>
            </a:r>
            <a:endParaRPr lang="en-US" altLang="ko-KR" sz="2000" b="1" dirty="0"/>
          </a:p>
          <a:p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70482" y="5321953"/>
            <a:ext cx="690179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4" descr="https://cdn4.iconfinder.com/data/icons/logos-and-brands/512/272_Raspberry_Pi_logo-25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70" y="5052513"/>
            <a:ext cx="1126254" cy="10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모서리가 둥근 직사각형 61"/>
          <p:cNvSpPr/>
          <p:nvPr/>
        </p:nvSpPr>
        <p:spPr>
          <a:xfrm>
            <a:off x="2122736" y="5216804"/>
            <a:ext cx="1005365" cy="5592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7568" y="5836985"/>
            <a:ext cx="1167663" cy="9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데이터흐름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201286" y="5965396"/>
            <a:ext cx="106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315773" y="6122544"/>
            <a:ext cx="109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AutoShape 2" descr="Cloud free icon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3" name="Picture 16" descr="라즈베리카메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28" y="5047822"/>
            <a:ext cx="1315052" cy="111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6746585" y="6195733"/>
            <a:ext cx="155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09" y="5080345"/>
            <a:ext cx="1207499" cy="95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648221" y="6066807"/>
            <a:ext cx="1401323" cy="9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</a:p>
          <a:p>
            <a:endParaRPr lang="ko-KR" altLang="en-US" dirty="0"/>
          </a:p>
        </p:txBody>
      </p:sp>
      <p:sp>
        <p:nvSpPr>
          <p:cNvPr id="79" name="AutoShape 13" descr="Folder free icon">
            <a:extLst>
              <a:ext uri="{FF2B5EF4-FFF2-40B4-BE49-F238E27FC236}">
                <a16:creationId xmlns:a16="http://schemas.microsoft.com/office/drawing/2014/main" xmlns="" id="{B9C4EB32-40E8-492E-9366-DEE14CE147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15773" y="1478421"/>
            <a:ext cx="370184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0" name="Picture 4" descr="https://cdn4.iconfinder.com/data/icons/logos-and-brands/512/272_Raspberry_Pi_logo-256.png">
            <a:hlinkClick r:id="rId2"/>
            <a:extLst>
              <a:ext uri="{FF2B5EF4-FFF2-40B4-BE49-F238E27FC236}">
                <a16:creationId xmlns:a16="http://schemas.microsoft.com/office/drawing/2014/main" xmlns="" id="{0A358BBE-5392-48D3-9514-CACE212A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17" y="1478420"/>
            <a:ext cx="667390" cy="6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4BCF9CB6-719D-421E-9914-58EDB918CA2B}"/>
              </a:ext>
            </a:extLst>
          </p:cNvPr>
          <p:cNvCxnSpPr/>
          <p:nvPr/>
        </p:nvCxnSpPr>
        <p:spPr>
          <a:xfrm flipH="1">
            <a:off x="8106839" y="1675574"/>
            <a:ext cx="802916" cy="53486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2" descr="Opened door aperture free icon">
            <a:extLst>
              <a:ext uri="{FF2B5EF4-FFF2-40B4-BE49-F238E27FC236}">
                <a16:creationId xmlns:a16="http://schemas.microsoft.com/office/drawing/2014/main" xmlns="" id="{F2FEEBCE-E779-4FF2-9E6E-36C2D50BD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4613" y="1617240"/>
            <a:ext cx="370184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B1D9C46-A2FB-4FCE-B356-59AAD1B50EE4}"/>
              </a:ext>
            </a:extLst>
          </p:cNvPr>
          <p:cNvSpPr txBox="1"/>
          <p:nvPr/>
        </p:nvSpPr>
        <p:spPr>
          <a:xfrm>
            <a:off x="9042413" y="2232466"/>
            <a:ext cx="16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</a:t>
            </a:r>
            <a:endParaRPr lang="ko-KR" altLang="en-US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A9EB3BA7-C7A7-4513-9060-060DD0942DC3}"/>
              </a:ext>
            </a:extLst>
          </p:cNvPr>
          <p:cNvCxnSpPr/>
          <p:nvPr/>
        </p:nvCxnSpPr>
        <p:spPr>
          <a:xfrm>
            <a:off x="8306122" y="3029524"/>
            <a:ext cx="786018" cy="60906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02D9812F-C31E-4623-92DD-D2F27733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092" y="3202158"/>
            <a:ext cx="1084326" cy="87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모서리가 둥근 직사각형 51">
            <a:extLst>
              <a:ext uri="{FF2B5EF4-FFF2-40B4-BE49-F238E27FC236}">
                <a16:creationId xmlns:a16="http://schemas.microsoft.com/office/drawing/2014/main" xmlns="" id="{351C23F9-1FE5-4A15-A672-51D0DFCCAD2E}"/>
              </a:ext>
            </a:extLst>
          </p:cNvPr>
          <p:cNvSpPr/>
          <p:nvPr/>
        </p:nvSpPr>
        <p:spPr>
          <a:xfrm>
            <a:off x="5292485" y="2477658"/>
            <a:ext cx="1802675" cy="9630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D66D9914-6861-4223-9250-D6A9FD984382}"/>
              </a:ext>
            </a:extLst>
          </p:cNvPr>
          <p:cNvSpPr txBox="1"/>
          <p:nvPr/>
        </p:nvSpPr>
        <p:spPr>
          <a:xfrm>
            <a:off x="5635160" y="2735157"/>
            <a:ext cx="11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Sys.</a:t>
            </a:r>
          </a:p>
          <a:p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E9C01EF9-C9CC-42E6-84F6-CF951C109CB8}"/>
              </a:ext>
            </a:extLst>
          </p:cNvPr>
          <p:cNvSpPr/>
          <p:nvPr/>
        </p:nvSpPr>
        <p:spPr>
          <a:xfrm>
            <a:off x="4774475" y="2144837"/>
            <a:ext cx="2879288" cy="16315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16" descr="라즈베리카메라에 대한 이미지 검색결과">
            <a:extLst>
              <a:ext uri="{FF2B5EF4-FFF2-40B4-BE49-F238E27FC236}">
                <a16:creationId xmlns:a16="http://schemas.microsoft.com/office/drawing/2014/main" xmlns="" id="{CC39C179-7AE8-48A2-9BDD-F0A46522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84" y="1090611"/>
            <a:ext cx="1243958" cy="105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11E2ECD-BD57-4939-9BF4-5E4A952B2F56}"/>
              </a:ext>
            </a:extLst>
          </p:cNvPr>
          <p:cNvSpPr txBox="1"/>
          <p:nvPr/>
        </p:nvSpPr>
        <p:spPr>
          <a:xfrm>
            <a:off x="1801307" y="1943004"/>
            <a:ext cx="15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E25A16BD-93CB-405B-BFAB-726182B33EE1}"/>
              </a:ext>
            </a:extLst>
          </p:cNvPr>
          <p:cNvCxnSpPr/>
          <p:nvPr/>
        </p:nvCxnSpPr>
        <p:spPr>
          <a:xfrm>
            <a:off x="3622956" y="2692730"/>
            <a:ext cx="1316883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B5F7802E-A6B3-4BD2-A9F7-393CF6EA6DED}"/>
              </a:ext>
            </a:extLst>
          </p:cNvPr>
          <p:cNvCxnSpPr>
            <a:cxnSpLocks/>
          </p:cNvCxnSpPr>
          <p:nvPr/>
        </p:nvCxnSpPr>
        <p:spPr>
          <a:xfrm flipH="1">
            <a:off x="3622956" y="3127473"/>
            <a:ext cx="1433475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97" y="5131027"/>
            <a:ext cx="1131003" cy="102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1E2ECD-BD57-4939-9BF4-5E4A952B2F56}"/>
              </a:ext>
            </a:extLst>
          </p:cNvPr>
          <p:cNvSpPr txBox="1"/>
          <p:nvPr/>
        </p:nvSpPr>
        <p:spPr>
          <a:xfrm>
            <a:off x="8424044" y="6201783"/>
            <a:ext cx="132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59" y="2420289"/>
            <a:ext cx="1441901" cy="121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050312" y="4237365"/>
            <a:ext cx="129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서보모</a:t>
            </a:r>
            <a:r>
              <a:rPr lang="ko-KR" altLang="en-US" dirty="0" err="1"/>
              <a:t>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5" y="384727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문맥 다이어그램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서보모터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12" y="4998494"/>
            <a:ext cx="1234979" cy="120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11E2ECD-BD57-4939-9BF4-5E4A952B2F56}"/>
              </a:ext>
            </a:extLst>
          </p:cNvPr>
          <p:cNvSpPr txBox="1"/>
          <p:nvPr/>
        </p:nvSpPr>
        <p:spPr>
          <a:xfrm>
            <a:off x="10063749" y="6158043"/>
            <a:ext cx="132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서보모터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41" name="Picture 2" descr="서보모터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060" y="3079842"/>
            <a:ext cx="1234979" cy="120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11E2ECD-BD57-4939-9BF4-5E4A952B2F56}"/>
              </a:ext>
            </a:extLst>
          </p:cNvPr>
          <p:cNvSpPr txBox="1"/>
          <p:nvPr/>
        </p:nvSpPr>
        <p:spPr>
          <a:xfrm>
            <a:off x="10725502" y="4204181"/>
            <a:ext cx="132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E25A16BD-93CB-405B-BFAB-726182B33EE1}"/>
              </a:ext>
            </a:extLst>
          </p:cNvPr>
          <p:cNvCxnSpPr/>
          <p:nvPr/>
        </p:nvCxnSpPr>
        <p:spPr>
          <a:xfrm>
            <a:off x="10186650" y="3618596"/>
            <a:ext cx="770910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56DCEEF-E7A6-4671-AFE5-560C0315259A}"/>
              </a:ext>
            </a:extLst>
          </p:cNvPr>
          <p:cNvSpPr/>
          <p:nvPr/>
        </p:nvSpPr>
        <p:spPr>
          <a:xfrm>
            <a:off x="787887" y="394085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기능적 요구사항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900" y="1070290"/>
            <a:ext cx="10972800" cy="59637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3" descr="Folder free icon"/>
          <p:cNvSpPr>
            <a:spLocks noChangeAspect="1" noChangeArrowheads="1"/>
          </p:cNvSpPr>
          <p:nvPr/>
        </p:nvSpPr>
        <p:spPr bwMode="auto">
          <a:xfrm>
            <a:off x="2504330" y="1332975"/>
            <a:ext cx="277638" cy="2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27747" y="1618635"/>
            <a:ext cx="88552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사용자는 자신의 얼굴을 시스템에 등록 할 수 </a:t>
            </a:r>
            <a:r>
              <a:rPr lang="ko-KR" altLang="en-US" sz="2800" b="1" dirty="0" err="1"/>
              <a:t>있어야한다</a:t>
            </a:r>
            <a:r>
              <a:rPr lang="en-US" altLang="ko-KR" sz="2800" b="1" dirty="0"/>
              <a:t>.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도어락은</a:t>
            </a:r>
            <a:r>
              <a:rPr lang="ko-KR" altLang="en-US" sz="2800" b="1" dirty="0"/>
              <a:t> 사전에 등록된 사용자의 얼굴을 인식할 수 있어야 한다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사전에 등록된 사람이 얼굴 인식 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문이 개방되어야 한다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6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1751</Words>
  <Application>Microsoft Office PowerPoint</Application>
  <PresentationFormat>사용자 지정</PresentationFormat>
  <Paragraphs>539</Paragraphs>
  <Slides>31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밍찌</cp:lastModifiedBy>
  <cp:revision>132</cp:revision>
  <dcterms:created xsi:type="dcterms:W3CDTF">2019-09-05T03:53:56Z</dcterms:created>
  <dcterms:modified xsi:type="dcterms:W3CDTF">2021-07-20T01:43:19Z</dcterms:modified>
</cp:coreProperties>
</file>